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4"/>
  </p:notesMasterIdLst>
  <p:handoutMasterIdLst>
    <p:handoutMasterId r:id="rId15"/>
  </p:handoutMasterIdLst>
  <p:sldIdLst>
    <p:sldId id="273" r:id="rId6"/>
    <p:sldId id="324" r:id="rId7"/>
    <p:sldId id="331" r:id="rId8"/>
    <p:sldId id="326" r:id="rId9"/>
    <p:sldId id="327" r:id="rId10"/>
    <p:sldId id="328" r:id="rId11"/>
    <p:sldId id="329" r:id="rId12"/>
    <p:sldId id="330" r:id="rId1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66FF"/>
    <a:srgbClr val="66FF99"/>
    <a:srgbClr val="66FFFF"/>
    <a:srgbClr val="FF9900"/>
    <a:srgbClr val="FF6600"/>
    <a:srgbClr val="003CB4"/>
    <a:srgbClr val="0036A2"/>
    <a:srgbClr val="0049DA"/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29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Relationship Id="rId4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Relationship Id="rId4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Relationship Id="rId4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Relationship Id="rId4" Type="http://schemas.microsoft.com/office/2011/relationships/chartStyle" Target="style1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Platformy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poslechu rádia v 1. pol. 2021</a:t>
            </a:r>
          </a:p>
        </c:rich>
      </c:tx>
      <c:layout>
        <c:manualLayout>
          <c:xMode val="edge"/>
          <c:yMode val="edge"/>
          <c:x val="0.31744566260314511"/>
          <c:y val="1.959658803342838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69-43F1-BD58-E3972AF621DB}"/>
                </c:ext>
              </c:extLst>
            </c:dLbl>
            <c:dLbl>
              <c:idx val="1"/>
              <c:layout>
                <c:manualLayout>
                  <c:x val="6.3124299261488457E-8"/>
                  <c:y val="-3.59269494747497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153543545666632E-2"/>
                      <c:h val="7.50713912445942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169-43F1-BD58-E3972AF621DB}"/>
                </c:ext>
              </c:extLst>
            </c:dLbl>
            <c:dLbl>
              <c:idx val="2"/>
              <c:layout>
                <c:manualLayout>
                  <c:x val="-5.8789084963758985E-17"/>
                  <c:y val="-3.592707806128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69-43F1-BD58-E3972AF621D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067144054702167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69-43F1-BD58-E3972AF62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List1!$C$63:$C$67</c:f>
              <c:strCache>
                <c:ptCount val="5"/>
                <c:pt idx="0">
                  <c:v>Klasické rádio nebo autorádio</c:v>
                </c:pt>
                <c:pt idx="1">
                  <c:v>Počítače (notebook, tablet apod.)</c:v>
                </c:pt>
                <c:pt idx="2">
                  <c:v>Mobilní telefon</c:v>
                </c:pt>
                <c:pt idx="3">
                  <c:v>. DAB rádio nebo DAB autorádio</c:v>
                </c:pt>
                <c:pt idx="4">
                  <c:v>Televize.</c:v>
                </c:pt>
              </c:strCache>
            </c:strRef>
          </c:cat>
          <c:val>
            <c:numRef>
              <c:f>List1!$D$63:$D$67</c:f>
              <c:numCache>
                <c:formatCode>#,##0.0</c:formatCode>
                <c:ptCount val="5"/>
                <c:pt idx="0">
                  <c:v>91.536632471326499</c:v>
                </c:pt>
                <c:pt idx="1">
                  <c:v>17.5769707444617</c:v>
                </c:pt>
                <c:pt idx="2">
                  <c:v>16.066479153272599</c:v>
                </c:pt>
                <c:pt idx="3">
                  <c:v>10.6314496649776</c:v>
                </c:pt>
                <c:pt idx="4">
                  <c:v>10.630950099238101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69-43F1-BD58-E3972AF62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153152"/>
        <c:axId val="49154688"/>
        <c:axId val="0"/>
      </c:bar3DChart>
      <c:catAx>
        <c:axId val="4915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154688"/>
        <c:crosses val="autoZero"/>
        <c:auto val="1"/>
        <c:lblAlgn val="ctr"/>
        <c:lblOffset val="100"/>
        <c:noMultiLvlLbl val="0"/>
      </c:catAx>
      <c:valAx>
        <c:axId val="4915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1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baseline="0">
                <a:effectLst/>
              </a:rPr>
              <a:t>Demografický popis skupiny uživatelů DAB poslechu Údaje v procentech</a:t>
            </a:r>
            <a:endParaRPr lang="cs-CZ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(List2!$C$7:$C$8,List2!$C$10:$C$16,List2!$C$18:$C$21,List2!$C$23:$C$28,List2!$C$30:$C$37)</c:f>
              <c:strCache>
                <c:ptCount val="27"/>
                <c:pt idx="0">
                  <c:v>muž</c:v>
                </c:pt>
                <c:pt idx="1">
                  <c:v>žena</c:v>
                </c:pt>
                <c:pt idx="2">
                  <c:v>12-19 let</c:v>
                </c:pt>
                <c:pt idx="3">
                  <c:v>20-29 let</c:v>
                </c:pt>
                <c:pt idx="4">
                  <c:v>30-39 let</c:v>
                </c:pt>
                <c:pt idx="5">
                  <c:v>40-49 let</c:v>
                </c:pt>
                <c:pt idx="6">
                  <c:v>50-59 let</c:v>
                </c:pt>
                <c:pt idx="7">
                  <c:v>60-69 let</c:v>
                </c:pt>
                <c:pt idx="8">
                  <c:v>70-84 let</c:v>
                </c:pt>
                <c:pt idx="9">
                  <c:v>Základní</c:v>
                </c:pt>
                <c:pt idx="10">
                  <c:v>Střední bez maturity</c:v>
                </c:pt>
                <c:pt idx="11">
                  <c:v>Střední s maturitou</c:v>
                </c:pt>
                <c:pt idx="12">
                  <c:v>Vysokoškolské</c:v>
                </c:pt>
                <c:pt idx="13">
                  <c:v>do 1.000 obyvatel</c:v>
                </c:pt>
                <c:pt idx="14">
                  <c:v>1.000 - 4.999 obyvatel</c:v>
                </c:pt>
                <c:pt idx="15">
                  <c:v>5.000 - 19.999 obyvatel</c:v>
                </c:pt>
                <c:pt idx="16">
                  <c:v>20.000 - 49.999 obyvatel</c:v>
                </c:pt>
                <c:pt idx="17">
                  <c:v>50.000 - 99.999 obyvatel</c:v>
                </c:pt>
                <c:pt idx="18">
                  <c:v>100.000 a více obyvatel</c:v>
                </c:pt>
                <c:pt idx="19">
                  <c:v>A - nejvyšší</c:v>
                </c:pt>
                <c:pt idx="20">
                  <c:v>B</c:v>
                </c:pt>
                <c:pt idx="21">
                  <c:v>C1</c:v>
                </c:pt>
                <c:pt idx="22">
                  <c:v>C2</c:v>
                </c:pt>
                <c:pt idx="23">
                  <c:v>D</c:v>
                </c:pt>
                <c:pt idx="24">
                  <c:v>E1</c:v>
                </c:pt>
                <c:pt idx="25">
                  <c:v>E2</c:v>
                </c:pt>
                <c:pt idx="26">
                  <c:v>E3 - nejnižší</c:v>
                </c:pt>
              </c:strCache>
            </c:strRef>
          </c:cat>
          <c:val>
            <c:numRef>
              <c:f>(List2!$E$7:$E$8,List2!$E$10:$E$16,List2!$E$18:$E$21,List2!$E$23:$E$28,List2!$E$30:$E$37)</c:f>
              <c:numCache>
                <c:formatCode>#,##0.0</c:formatCode>
                <c:ptCount val="27"/>
                <c:pt idx="0">
                  <c:v>59.100704445087601</c:v>
                </c:pt>
                <c:pt idx="1">
                  <c:v>40.899295554912499</c:v>
                </c:pt>
                <c:pt idx="2">
                  <c:v>8.4962638953266598</c:v>
                </c:pt>
                <c:pt idx="3">
                  <c:v>14.664221471148499</c:v>
                </c:pt>
                <c:pt idx="4">
                  <c:v>17.857800437757302</c:v>
                </c:pt>
                <c:pt idx="5">
                  <c:v>23.3741780257625</c:v>
                </c:pt>
                <c:pt idx="6">
                  <c:v>15.4922849684577</c:v>
                </c:pt>
                <c:pt idx="7">
                  <c:v>12.884448266090599</c:v>
                </c:pt>
                <c:pt idx="8">
                  <c:v>7.2308029354569303</c:v>
                </c:pt>
                <c:pt idx="9">
                  <c:v>12.2379943336812</c:v>
                </c:pt>
                <c:pt idx="10">
                  <c:v>26.816453001644799</c:v>
                </c:pt>
                <c:pt idx="11">
                  <c:v>36.376029595162002</c:v>
                </c:pt>
                <c:pt idx="12">
                  <c:v>24.569523069512101</c:v>
                </c:pt>
                <c:pt idx="13">
                  <c:v>14.2879768959116</c:v>
                </c:pt>
                <c:pt idx="14">
                  <c:v>23.643892702933201</c:v>
                </c:pt>
                <c:pt idx="15">
                  <c:v>18.558287692329898</c:v>
                </c:pt>
                <c:pt idx="16">
                  <c:v>11.5153350937934</c:v>
                </c:pt>
                <c:pt idx="17">
                  <c:v>7.5234038914927597</c:v>
                </c:pt>
                <c:pt idx="18">
                  <c:v>24.4711037235394</c:v>
                </c:pt>
                <c:pt idx="19">
                  <c:v>25.3523751649203</c:v>
                </c:pt>
                <c:pt idx="20">
                  <c:v>9.5179046407293093</c:v>
                </c:pt>
                <c:pt idx="21">
                  <c:v>20.8748651005662</c:v>
                </c:pt>
                <c:pt idx="22">
                  <c:v>17.456184933699099</c:v>
                </c:pt>
                <c:pt idx="23">
                  <c:v>12.3203183260066</c:v>
                </c:pt>
                <c:pt idx="24">
                  <c:v>5.5685176390053099</c:v>
                </c:pt>
                <c:pt idx="25">
                  <c:v>5.0803164636200497</c:v>
                </c:pt>
                <c:pt idx="26">
                  <c:v>3.8295177314533602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33-4EF6-8748-526C74436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30976"/>
        <c:axId val="49232512"/>
      </c:barChart>
      <c:catAx>
        <c:axId val="4923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232512"/>
        <c:crosses val="autoZero"/>
        <c:auto val="1"/>
        <c:lblAlgn val="ctr"/>
        <c:lblOffset val="100"/>
        <c:noMultiLvlLbl val="0"/>
      </c:catAx>
      <c:valAx>
        <c:axId val="4923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23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baseline="0">
                <a:effectLst/>
              </a:rPr>
              <a:t>Rozdíl mezi rozložením kategorií ve skupině uživatelů DAB a v populaci (Index-100)</a:t>
            </a:r>
            <a:endParaRPr lang="cs-CZ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List2!$I$54</c:f>
              <c:strCache>
                <c:ptCount val="1"/>
                <c:pt idx="0">
                  <c:v>Ind-100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List2!$H$55:$H$81</c:f>
              <c:strCache>
                <c:ptCount val="27"/>
                <c:pt idx="0">
                  <c:v>muž</c:v>
                </c:pt>
                <c:pt idx="1">
                  <c:v>žena</c:v>
                </c:pt>
                <c:pt idx="2">
                  <c:v>12-19 let</c:v>
                </c:pt>
                <c:pt idx="3">
                  <c:v>20-29 let</c:v>
                </c:pt>
                <c:pt idx="4">
                  <c:v>30-39 let</c:v>
                </c:pt>
                <c:pt idx="5">
                  <c:v>40-49 let</c:v>
                </c:pt>
                <c:pt idx="6">
                  <c:v>50-59 let</c:v>
                </c:pt>
                <c:pt idx="7">
                  <c:v>60-69 let</c:v>
                </c:pt>
                <c:pt idx="8">
                  <c:v>70-84 let</c:v>
                </c:pt>
                <c:pt idx="9">
                  <c:v>Základní</c:v>
                </c:pt>
                <c:pt idx="10">
                  <c:v>Střední bez maturity</c:v>
                </c:pt>
                <c:pt idx="11">
                  <c:v>Střední s maturitou</c:v>
                </c:pt>
                <c:pt idx="12">
                  <c:v>Vysokoškolské</c:v>
                </c:pt>
                <c:pt idx="13">
                  <c:v>do 1.000 obyvatel</c:v>
                </c:pt>
                <c:pt idx="14">
                  <c:v>1.000 - 4.999 obyvatel</c:v>
                </c:pt>
                <c:pt idx="15">
                  <c:v>5.000 - 19.999 obyvatel</c:v>
                </c:pt>
                <c:pt idx="16">
                  <c:v>20.000 - 49.999 obyvatel</c:v>
                </c:pt>
                <c:pt idx="17">
                  <c:v>50.000 - 99.999 obyvatel</c:v>
                </c:pt>
                <c:pt idx="18">
                  <c:v>100.000 a více obyvatel</c:v>
                </c:pt>
                <c:pt idx="19">
                  <c:v>A - nejvyšší</c:v>
                </c:pt>
                <c:pt idx="20">
                  <c:v>B</c:v>
                </c:pt>
                <c:pt idx="21">
                  <c:v>C1</c:v>
                </c:pt>
                <c:pt idx="22">
                  <c:v>C2</c:v>
                </c:pt>
                <c:pt idx="23">
                  <c:v>D</c:v>
                </c:pt>
                <c:pt idx="24">
                  <c:v>E1</c:v>
                </c:pt>
                <c:pt idx="25">
                  <c:v>E2</c:v>
                </c:pt>
                <c:pt idx="26">
                  <c:v>E3 - nejnižší</c:v>
                </c:pt>
              </c:strCache>
            </c:strRef>
          </c:cat>
          <c:val>
            <c:numRef>
              <c:f>List2!$I$55:$I$81</c:f>
              <c:numCache>
                <c:formatCode>0.0</c:formatCode>
                <c:ptCount val="27"/>
                <c:pt idx="0">
                  <c:v>19.53646362105394</c:v>
                </c:pt>
                <c:pt idx="1">
                  <c:v>-19.10489382632349</c:v>
                </c:pt>
                <c:pt idx="2">
                  <c:v>-4.6234657869760269</c:v>
                </c:pt>
                <c:pt idx="3">
                  <c:v>17.490335636479699</c:v>
                </c:pt>
                <c:pt idx="4">
                  <c:v>9.3097076294963017</c:v>
                </c:pt>
                <c:pt idx="5">
                  <c:v>20.54725764647327</c:v>
                </c:pt>
                <c:pt idx="6">
                  <c:v>5.2166203502017794</c:v>
                </c:pt>
                <c:pt idx="7">
                  <c:v>-11.820239976488537</c:v>
                </c:pt>
                <c:pt idx="8">
                  <c:v>-46.628134421889143</c:v>
                </c:pt>
                <c:pt idx="9">
                  <c:v>-22.892129818055494</c:v>
                </c:pt>
                <c:pt idx="10">
                  <c:v>-18.227344958305622</c:v>
                </c:pt>
                <c:pt idx="11">
                  <c:v>10.164613275931103</c:v>
                </c:pt>
                <c:pt idx="12">
                  <c:v>34.148864444272959</c:v>
                </c:pt>
                <c:pt idx="13">
                  <c:v>-15.440331873093143</c:v>
                </c:pt>
                <c:pt idx="14">
                  <c:v>5.7440401717492762</c:v>
                </c:pt>
                <c:pt idx="15">
                  <c:v>0.47878927128992643</c:v>
                </c:pt>
                <c:pt idx="16">
                  <c:v>-6.0776181439589578</c:v>
                </c:pt>
                <c:pt idx="17">
                  <c:v>-6.5363018655833116</c:v>
                </c:pt>
                <c:pt idx="18">
                  <c:v>11.416384351321113</c:v>
                </c:pt>
                <c:pt idx="19">
                  <c:v>30.239273112445346</c:v>
                </c:pt>
                <c:pt idx="20">
                  <c:v>26.939284387491043</c:v>
                </c:pt>
                <c:pt idx="21">
                  <c:v>7.5506012493694641</c:v>
                </c:pt>
                <c:pt idx="22">
                  <c:v>-16.947254447079047</c:v>
                </c:pt>
                <c:pt idx="23">
                  <c:v>-12.716485710112323</c:v>
                </c:pt>
                <c:pt idx="24">
                  <c:v>-24.104596129864959</c:v>
                </c:pt>
                <c:pt idx="25">
                  <c:v>-4.3061246038946734</c:v>
                </c:pt>
                <c:pt idx="26">
                  <c:v>-34.506391132189776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04-4A9D-B540-86D2368F9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77952"/>
        <c:axId val="51708288"/>
      </c:barChart>
      <c:catAx>
        <c:axId val="5287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708288"/>
        <c:crosses val="autoZero"/>
        <c:auto val="1"/>
        <c:lblAlgn val="ctr"/>
        <c:lblOffset val="100"/>
        <c:noMultiLvlLbl val="0"/>
      </c:catAx>
      <c:valAx>
        <c:axId val="5170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87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Uživatelé DAB (minimálně jednou týdně) podle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krajů. Projekce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tisících.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List2!$C$55:$C$68</c:f>
              <c:strCache>
                <c:ptCount val="14"/>
                <c:pt idx="0">
                  <c:v>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List2!$D$55:$D$68</c:f>
              <c:numCache>
                <c:formatCode>#,##0</c:formatCode>
                <c:ptCount val="14"/>
                <c:pt idx="0">
                  <c:v>108.072033280683</c:v>
                </c:pt>
                <c:pt idx="1">
                  <c:v>98.038253796506496</c:v>
                </c:pt>
                <c:pt idx="2">
                  <c:v>38.7951150757523</c:v>
                </c:pt>
                <c:pt idx="3">
                  <c:v>48.477295036815001</c:v>
                </c:pt>
                <c:pt idx="4">
                  <c:v>17.371024524881999</c:v>
                </c:pt>
                <c:pt idx="5">
                  <c:v>50.044214557238803</c:v>
                </c:pt>
                <c:pt idx="6">
                  <c:v>24.5563346421904</c:v>
                </c:pt>
                <c:pt idx="7">
                  <c:v>42.237246978676502</c:v>
                </c:pt>
                <c:pt idx="8">
                  <c:v>31.008911860416401</c:v>
                </c:pt>
                <c:pt idx="9">
                  <c:v>33.025717069130401</c:v>
                </c:pt>
                <c:pt idx="10">
                  <c:v>77.809374978784405</c:v>
                </c:pt>
                <c:pt idx="11">
                  <c:v>45.4292643934522</c:v>
                </c:pt>
                <c:pt idx="12">
                  <c:v>42.907406700693898</c:v>
                </c:pt>
                <c:pt idx="13">
                  <c:v>87.691049932201807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A1-45C1-A170-93B72E706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90240"/>
        <c:axId val="52892032"/>
      </c:barChart>
      <c:catAx>
        <c:axId val="528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892032"/>
        <c:crosses val="autoZero"/>
        <c:auto val="1"/>
        <c:lblAlgn val="ctr"/>
        <c:lblOffset val="100"/>
        <c:noMultiLvlLbl val="0"/>
      </c:catAx>
      <c:valAx>
        <c:axId val="5289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89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Uživatelé </a:t>
            </a:r>
            <a:r>
              <a:rPr lang="cs-CZ" sz="14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DAB </a:t>
            </a:r>
            <a:r>
              <a:rPr lang="cs-CZ" sz="1400" b="1" i="0" u="none" strike="noStrike" baseline="0" dirty="0" smtClean="0">
                <a:effectLst/>
              </a:rPr>
              <a:t>(minimálně jednou týdně) </a:t>
            </a:r>
            <a:r>
              <a:rPr lang="cs-CZ" sz="14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podle krajů (Index afinity - 100)</a:t>
            </a:r>
            <a:endParaRPr lang="cs-CZ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List2!$H$82:$H$95</c:f>
              <c:strCache>
                <c:ptCount val="14"/>
                <c:pt idx="0">
                  <c:v>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List2!$I$82:$I$95</c:f>
              <c:numCache>
                <c:formatCode>0.0</c:formatCode>
                <c:ptCount val="14"/>
                <c:pt idx="0">
                  <c:v>18.024721345574505</c:v>
                </c:pt>
                <c:pt idx="1">
                  <c:v>3.2671291851256683</c:v>
                </c:pt>
                <c:pt idx="2">
                  <c:v>-13.722134336531482</c:v>
                </c:pt>
                <c:pt idx="3">
                  <c:v>17.134056671248189</c:v>
                </c:pt>
                <c:pt idx="4">
                  <c:v>-17.661005875330417</c:v>
                </c:pt>
                <c:pt idx="5">
                  <c:v>-13.692616834889066</c:v>
                </c:pt>
                <c:pt idx="6">
                  <c:v>-20.409230407362159</c:v>
                </c:pt>
                <c:pt idx="7">
                  <c:v>10.220138186946116</c:v>
                </c:pt>
                <c:pt idx="8">
                  <c:v>-14.928642076105348</c:v>
                </c:pt>
                <c:pt idx="9">
                  <c:v>-6.9472092271394956</c:v>
                </c:pt>
                <c:pt idx="10">
                  <c:v>-5.6385906661754461</c:v>
                </c:pt>
                <c:pt idx="11">
                  <c:v>2.9826463811909179</c:v>
                </c:pt>
                <c:pt idx="12">
                  <c:v>4.8434760996316868</c:v>
                </c:pt>
                <c:pt idx="13">
                  <c:v>3.2707346190474169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2B-47EF-849D-DBE7538AD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81856"/>
        <c:axId val="53483392"/>
      </c:barChart>
      <c:catAx>
        <c:axId val="5348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483392"/>
        <c:crosses val="autoZero"/>
        <c:auto val="1"/>
        <c:lblAlgn val="ctr"/>
        <c:lblOffset val="100"/>
        <c:noMultiLvlLbl val="0"/>
      </c:catAx>
      <c:valAx>
        <c:axId val="5348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48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/>
              <a:t>Frekvence poslechu u skupiny uživatelů DAB v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77088"/>
        <c:axId val="53978624"/>
      </c:barChart>
      <c:catAx>
        <c:axId val="539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978624"/>
        <c:crosses val="autoZero"/>
        <c:auto val="1"/>
        <c:lblAlgn val="ctr"/>
        <c:lblOffset val="100"/>
        <c:noMultiLvlLbl val="0"/>
      </c:catAx>
      <c:valAx>
        <c:axId val="5397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9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/>
              <a:t>Frekvence poslechu u skupiny uživatelů DAB v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List2!$C$134:$C$139</c:f>
              <c:strCache>
                <c:ptCount val="6"/>
                <c:pt idx="0">
                  <c:v>Každý den nebo téměř každý den</c:v>
                </c:pt>
                <c:pt idx="1">
                  <c:v>Několikrát týdně</c:v>
                </c:pt>
                <c:pt idx="2">
                  <c:v>Asi 1x týdně</c:v>
                </c:pt>
                <c:pt idx="3">
                  <c:v>Několikrát za měsíc</c:v>
                </c:pt>
                <c:pt idx="4">
                  <c:v>Asi 1x měsíčně</c:v>
                </c:pt>
                <c:pt idx="5">
                  <c:v>Méně často</c:v>
                </c:pt>
              </c:strCache>
            </c:strRef>
          </c:cat>
          <c:val>
            <c:numRef>
              <c:f>List2!$E$134:$E$139</c:f>
              <c:numCache>
                <c:formatCode>#,##0.0</c:formatCode>
                <c:ptCount val="6"/>
                <c:pt idx="0">
                  <c:v>34.063672617502299</c:v>
                </c:pt>
                <c:pt idx="1">
                  <c:v>29.566482018013801</c:v>
                </c:pt>
                <c:pt idx="2">
                  <c:v>13.343450704702899</c:v>
                </c:pt>
                <c:pt idx="3">
                  <c:v>9.6418178641834498</c:v>
                </c:pt>
                <c:pt idx="4">
                  <c:v>4.1428961677770699</c:v>
                </c:pt>
                <c:pt idx="5">
                  <c:v>7.0931375630130802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38-453A-8E53-3F13FD915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97088"/>
        <c:axId val="53898624"/>
      </c:barChart>
      <c:catAx>
        <c:axId val="5389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898624"/>
        <c:crosses val="autoZero"/>
        <c:auto val="1"/>
        <c:lblAlgn val="ctr"/>
        <c:lblOffset val="100"/>
        <c:noMultiLvlLbl val="0"/>
      </c:catAx>
      <c:valAx>
        <c:axId val="5389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89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baseline="0">
                <a:effectLst/>
              </a:rPr>
              <a:t>Procentuální podíl posluchačů využívajících DAB nejméně 1x týdně v publiku veřenoprávních a komerčních stanic</a:t>
            </a:r>
            <a:endParaRPr lang="cs-CZ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00B0F0"/>
              </a:solidFill>
            </a:ln>
            <a:effectLst/>
            <a:sp3d>
              <a:contourClr>
                <a:srgbClr val="00B0F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B0F0"/>
                </a:solidFill>
              </a:ln>
              <a:effectLst/>
              <a:sp3d>
                <a:contourClr>
                  <a:srgbClr val="00B0F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42-4FC9-802F-A8CC58CE8EBA}"/>
              </c:ext>
            </c:extLst>
          </c:dPt>
          <c:dLbls>
            <c:dLbl>
              <c:idx val="0"/>
              <c:layout>
                <c:manualLayout>
                  <c:x val="0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42-4FC9-802F-A8CC58CE8EBA}"/>
                </c:ext>
              </c:extLst>
            </c:dLbl>
            <c:dLbl>
              <c:idx val="1"/>
              <c:layout>
                <c:manualLayout>
                  <c:x val="3.3333333333333333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42-4FC9-802F-A8CC58CE8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List4!$C$6:$C$7</c:f>
              <c:strCache>
                <c:ptCount val="2"/>
                <c:pt idx="0">
                  <c:v>SOUKROMÉ STANICE</c:v>
                </c:pt>
                <c:pt idx="1">
                  <c:v>VEŘEJNOPRÁVNÍ STANICE</c:v>
                </c:pt>
              </c:strCache>
            </c:strRef>
          </c:cat>
          <c:val>
            <c:numRef>
              <c:f>List4!$E$6:$E$7</c:f>
              <c:numCache>
                <c:formatCode>0.0</c:formatCode>
                <c:ptCount val="2"/>
                <c:pt idx="0">
                  <c:v>10.156674581350725</c:v>
                </c:pt>
                <c:pt idx="1">
                  <c:v>13.141228864320414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42-4FC9-802F-A8CC58CE8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096320"/>
        <c:axId val="103097856"/>
        <c:axId val="0"/>
      </c:bar3DChart>
      <c:catAx>
        <c:axId val="10309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3097856"/>
        <c:crosses val="autoZero"/>
        <c:auto val="1"/>
        <c:lblAlgn val="ctr"/>
        <c:lblOffset val="100"/>
        <c:noMultiLvlLbl val="0"/>
      </c:catAx>
      <c:valAx>
        <c:axId val="10309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309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baseline="0">
                <a:effectLst/>
              </a:rPr>
              <a:t>Procentuální podíl posluchačů využívajících DAB nejméně 1x týdně v publiku celoplošných a regionálních veřenoprávních a komerčních stanic</a:t>
            </a:r>
            <a:endParaRPr lang="cs-CZ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62-4622-B7B4-40A6965FC85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62-4622-B7B4-40A6965FC85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62-4622-B7B4-40A6965FC85C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62-4622-B7B4-40A6965FC8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List4!$C$23:$C$26</c:f>
              <c:strCache>
                <c:ptCount val="4"/>
                <c:pt idx="0">
                  <c:v>SOUKROMÉ CELOPLOŠNÉ STANICE</c:v>
                </c:pt>
                <c:pt idx="1">
                  <c:v>SOUKROMÉ REGIONÁLNÍ STANICE</c:v>
                </c:pt>
                <c:pt idx="2">
                  <c:v>VEŘEJNOPRÁVNÍ CELOPLOŠNÉ STANICE</c:v>
                </c:pt>
                <c:pt idx="3">
                  <c:v>VEŘEJNOPRÁVNÍ REGIONÁLNÍ STANICE</c:v>
                </c:pt>
              </c:strCache>
            </c:strRef>
          </c:cat>
          <c:val>
            <c:numRef>
              <c:f>List4!$E$23:$E$26</c:f>
              <c:numCache>
                <c:formatCode>0.0</c:formatCode>
                <c:ptCount val="4"/>
                <c:pt idx="0">
                  <c:v>9.6552059623157849</c:v>
                </c:pt>
                <c:pt idx="1">
                  <c:v>11.069680346024469</c:v>
                </c:pt>
                <c:pt idx="2">
                  <c:v>14.428067098706229</c:v>
                </c:pt>
                <c:pt idx="3">
                  <c:v>9.2715873735002923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62-4622-B7B4-40A6965FC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162880"/>
        <c:axId val="111164416"/>
        <c:axId val="0"/>
      </c:bar3DChart>
      <c:catAx>
        <c:axId val="11116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11164416"/>
        <c:crosses val="autoZero"/>
        <c:auto val="1"/>
        <c:lblAlgn val="ctr"/>
        <c:lblOffset val="100"/>
        <c:noMultiLvlLbl val="0"/>
      </c:catAx>
      <c:valAx>
        <c:axId val="11116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1116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C55D3-5C0F-4518-8DD8-B16BB9E598CD}" type="datetimeFigureOut">
              <a:rPr lang="cs-CZ" smtClean="0"/>
              <a:t>25.8.2021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55E00-2525-4041-BC5F-4DC298272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69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F62F3-E44E-4B42-A9AC-67CD5388EFA9}" type="datetimeFigureOut">
              <a:rPr lang="cs-CZ" smtClean="0"/>
              <a:pPr/>
              <a:t>25.8.2021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FA71-F1A7-4883-B24C-C03570638A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0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9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3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http://www.median.cz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http://www.median.cz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http://www.median.cz/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http://www.median.cz/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zT - ppt pozadi - 01 titu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800" y="2988000"/>
            <a:ext cx="7956000" cy="1470025"/>
          </a:xfrm>
        </p:spPr>
        <p:txBody>
          <a:bodyPr anchor="t" anchorCtr="0">
            <a:noAutofit/>
          </a:bodyPr>
          <a:lstStyle>
            <a:lvl1pPr algn="r">
              <a:lnSpc>
                <a:spcPts val="5400"/>
              </a:lnSpc>
              <a:defRPr sz="5000" b="1" u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590400" y="6192000"/>
            <a:ext cx="792000" cy="144000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algn="l"/>
            <a:endParaRPr lang="cs-CZ" dirty="0"/>
          </a:p>
        </p:txBody>
      </p:sp>
      <p:pic>
        <p:nvPicPr>
          <p:cNvPr id="7" name="Picture 6" descr="CRo - logo pro ppt - 01 titul _CRo-Cesky_rozhlas-Z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700" y="187200"/>
            <a:ext cx="2757966" cy="16200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590400" y="5652000"/>
            <a:ext cx="3168000" cy="144000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0" y="1412776"/>
            <a:ext cx="5902345" cy="4468306"/>
          </a:xfrm>
          <a:prstGeom prst="rect">
            <a:avLst/>
          </a:prstGeom>
        </p:spPr>
      </p:pic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6703467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8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2" y="785837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6" y="785837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4" y="785837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</a:t>
            </a:r>
            <a:r>
              <a:rPr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111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4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4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104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30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228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4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70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66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21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14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0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546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44824"/>
            <a:ext cx="8229600" cy="114300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 dirty="0" smtClean="0"/>
              <a:t>Klepnutím vložíte text</a:t>
            </a:r>
            <a:endParaRPr lang="cs-CZ" dirty="0"/>
          </a:p>
        </p:txBody>
      </p:sp>
      <p:pic>
        <p:nvPicPr>
          <p:cNvPr id="3" name="Obrázek 2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23928" y="352908"/>
            <a:ext cx="1296144" cy="1059868"/>
          </a:xfrm>
          <a:prstGeom prst="rect">
            <a:avLst/>
          </a:prstGeom>
        </p:spPr>
      </p:pic>
      <p:pic>
        <p:nvPicPr>
          <p:cNvPr id="4" name="Obrázek 3" descr="median_abstract_motiv_C_pruhled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1985" y="2530737"/>
            <a:ext cx="7236295" cy="44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6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zT - ppt pozadi - 02 obsa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 obsahu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D4EECE-39FD-40E9-95D2-FE897532BE2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439999"/>
            <a:ext cx="7956000" cy="4104000"/>
          </a:xfrm>
        </p:spPr>
        <p:txBody>
          <a:bodyPr/>
          <a:lstStyle>
            <a:lvl1pPr>
              <a:lnSpc>
                <a:spcPts val="1800"/>
              </a:lnSpc>
              <a:defRPr sz="1600" baseline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1600" b="1" u="none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 smtClean="0"/>
              <a:t>Prostor pro obsah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9" name="Picture 8" descr="CRo - logo pro ppt - 00 standard - bila _CRo-Cesky_rozhlas-H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0400" y="5864400"/>
            <a:ext cx="1530000" cy="899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5163269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4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79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0" y="1412776"/>
            <a:ext cx="5902345" cy="4468306"/>
          </a:xfrm>
          <a:prstGeom prst="rect">
            <a:avLst/>
          </a:prstGeom>
        </p:spPr>
      </p:pic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6703467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8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2" y="785837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6" y="785837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4" y="785837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</a:t>
            </a:r>
            <a:r>
              <a:rPr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111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4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4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81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43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84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4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5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00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52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10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21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0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26295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44824"/>
            <a:ext cx="8229600" cy="114300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 dirty="0" smtClean="0"/>
              <a:t>Klepnutím vložíte text</a:t>
            </a:r>
            <a:endParaRPr lang="cs-CZ" dirty="0"/>
          </a:p>
        </p:txBody>
      </p:sp>
      <p:pic>
        <p:nvPicPr>
          <p:cNvPr id="3" name="Obrázek 2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23928" y="352908"/>
            <a:ext cx="1296144" cy="1059868"/>
          </a:xfrm>
          <a:prstGeom prst="rect">
            <a:avLst/>
          </a:prstGeom>
        </p:spPr>
      </p:pic>
      <p:pic>
        <p:nvPicPr>
          <p:cNvPr id="4" name="Obrázek 3" descr="median_abstract_motiv_C_pruhled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1985" y="2530737"/>
            <a:ext cx="7236295" cy="44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68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5163269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4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28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0" y="1412776"/>
            <a:ext cx="5902345" cy="4468306"/>
          </a:xfrm>
          <a:prstGeom prst="rect">
            <a:avLst/>
          </a:prstGeom>
        </p:spPr>
      </p:pic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6703467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8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2" y="785837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6" y="785837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4" y="785837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</a:t>
            </a:r>
            <a:r>
              <a:rPr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111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4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4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40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0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07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4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2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96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89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08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15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zT - ppt pozadi - 03 prede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400" y="2970000"/>
            <a:ext cx="7956000" cy="1362075"/>
          </a:xfrm>
        </p:spPr>
        <p:txBody>
          <a:bodyPr anchor="t"/>
          <a:lstStyle>
            <a:lvl1pPr algn="l">
              <a:lnSpc>
                <a:spcPts val="5400"/>
              </a:lnSpc>
              <a:defRPr sz="5000" b="1" u="none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Titul předělové strany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D4EECE-39FD-40E9-95D2-FE897532BE2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9" name="Picture 8" descr="CRo - logo pro ppt - 00 standard - bila _CRo-Cesky_rozhlas-H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0400" y="5864400"/>
            <a:ext cx="1530000" cy="899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0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1662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44824"/>
            <a:ext cx="8229600" cy="114300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 dirty="0" smtClean="0"/>
              <a:t>Klepnutím vložíte text</a:t>
            </a:r>
            <a:endParaRPr lang="cs-CZ" dirty="0"/>
          </a:p>
        </p:txBody>
      </p:sp>
      <p:pic>
        <p:nvPicPr>
          <p:cNvPr id="3" name="Obrázek 2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23928" y="352908"/>
            <a:ext cx="1296144" cy="1059868"/>
          </a:xfrm>
          <a:prstGeom prst="rect">
            <a:avLst/>
          </a:prstGeom>
        </p:spPr>
      </p:pic>
      <p:pic>
        <p:nvPicPr>
          <p:cNvPr id="4" name="Obrázek 3" descr="median_abstract_motiv_C_pruhled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1985" y="2530737"/>
            <a:ext cx="7236295" cy="44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5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5163269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4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0" y="1412776"/>
            <a:ext cx="5902345" cy="4468306"/>
          </a:xfrm>
          <a:prstGeom prst="rect">
            <a:avLst/>
          </a:prstGeom>
        </p:spPr>
      </p:pic>
      <p:sp>
        <p:nvSpPr>
          <p:cNvPr id="26" name="AutoShape 2"/>
          <p:cNvSpPr>
            <a:spLocks noChangeArrowheads="1"/>
          </p:cNvSpPr>
          <p:nvPr userDrawn="1"/>
        </p:nvSpPr>
        <p:spPr bwMode="auto">
          <a:xfrm rot="5400000">
            <a:off x="6703467" y="937494"/>
            <a:ext cx="1353691" cy="864096"/>
          </a:xfrm>
          <a:prstGeom prst="homePlate">
            <a:avLst>
              <a:gd name="adj" fmla="val 26502"/>
            </a:avLst>
          </a:prstGeom>
          <a:solidFill>
            <a:srgbClr val="BADCF7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pic>
        <p:nvPicPr>
          <p:cNvPr id="8" name="Obrázek 7" descr="ikonky_softwa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78078" y="785837"/>
            <a:ext cx="676275" cy="842962"/>
          </a:xfrm>
          <a:prstGeom prst="rect">
            <a:avLst/>
          </a:prstGeom>
        </p:spPr>
      </p:pic>
      <p:pic>
        <p:nvPicPr>
          <p:cNvPr id="9" name="Obrázek 8" descr="ikonky_vyvoj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06270" y="784792"/>
            <a:ext cx="676274" cy="842962"/>
          </a:xfrm>
          <a:prstGeom prst="rect">
            <a:avLst/>
          </a:prstGeom>
        </p:spPr>
      </p:pic>
      <p:pic>
        <p:nvPicPr>
          <p:cNvPr id="10" name="Obrázek 9" descr="ikonky_mml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13982" y="785837"/>
            <a:ext cx="676275" cy="842963"/>
          </a:xfrm>
          <a:prstGeom prst="rect">
            <a:avLst/>
          </a:prstGeom>
        </p:spPr>
      </p:pic>
      <p:pic>
        <p:nvPicPr>
          <p:cNvPr id="11" name="Obrázek 10" descr="ikonky_medialni_vyzku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49886" y="785837"/>
            <a:ext cx="676275" cy="842963"/>
          </a:xfrm>
          <a:prstGeom prst="rect">
            <a:avLst/>
          </a:prstGeom>
        </p:spPr>
      </p:pic>
      <p:pic>
        <p:nvPicPr>
          <p:cNvPr id="12" name="Obrázek 11" descr="ikonky_adho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042174" y="785837"/>
            <a:ext cx="676275" cy="842963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VÝZKUM TRHU, MÉDIÍ A VEŘEJNÉHO MÍNĚNÍ, VÝVOJ SOFTWARE</a:t>
            </a:r>
            <a:endParaRPr sz="10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Národních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900" cap="none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hrdinů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 73, 190 12 Praha 9, 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tel.: 225 301 </a:t>
            </a:r>
            <a:r>
              <a:rPr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111</a:t>
            </a: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, fax: 225 301 101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</a:rPr>
              <a:t>e-mail: median@median.cz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900" cap="none" dirty="0" smtClean="0">
                <a:solidFill>
                  <a:prstClr val="black"/>
                </a:solidFill>
                <a:ea typeface="Times New Roman"/>
                <a:cs typeface="Times New Roman"/>
                <a:hlinkClick r:id="rId9"/>
              </a:rPr>
              <a:t>www.median.cz</a:t>
            </a: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4" y="2924944"/>
            <a:ext cx="4716016" cy="93268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4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447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2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66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 typeface="Wingdings" pitchFamily="2" charset="2"/>
              <a:buChar char="§"/>
              <a:defRPr sz="1600"/>
            </a:lvl2pPr>
            <a:lvl3pPr marL="1143000" indent="-228600">
              <a:buClrTx/>
              <a:buFont typeface="Wingdings" pitchFamily="2" charset="2"/>
              <a:buChar char="§"/>
              <a:defRPr sz="1600"/>
            </a:lvl3pPr>
            <a:lvl4pPr marL="1600200" indent="-228600">
              <a:buClrTx/>
              <a:buFont typeface="Wingdings" pitchFamily="2" charset="2"/>
              <a:buChar char="§"/>
              <a:defRPr sz="1400"/>
            </a:lvl4pPr>
            <a:lvl5pPr marL="2057400" indent="-228600">
              <a:buClrTx/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47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4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1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51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49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87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7956000" cy="720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90400" y="1439999"/>
            <a:ext cx="3888000" cy="410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58400" y="1439999"/>
            <a:ext cx="3888000" cy="410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22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628800"/>
            <a:ext cx="5111750" cy="44973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3200"/>
            </a:lvl1pPr>
            <a:lvl2pPr marL="742950" indent="-285750">
              <a:buClrTx/>
              <a:buFont typeface="Wingdings" pitchFamily="2" charset="2"/>
              <a:buChar char="§"/>
              <a:defRPr sz="2800"/>
            </a:lvl2pPr>
            <a:lvl3pPr marL="1143000" indent="-228600">
              <a:buClrTx/>
              <a:buFont typeface="Wingdings" pitchFamily="2" charset="2"/>
              <a:buChar char="§"/>
              <a:defRPr sz="2400"/>
            </a:lvl3pPr>
            <a:lvl4pPr marL="1600200" indent="-228600">
              <a:buClrTx/>
              <a:buFont typeface="Wingdings" pitchFamily="2" charset="2"/>
              <a:buChar char="§"/>
              <a:defRPr sz="2000"/>
            </a:lvl4pPr>
            <a:lvl5pPr marL="2057400" indent="-228600">
              <a:buClrTx/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424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44824"/>
            <a:ext cx="8229600" cy="114300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 dirty="0" smtClean="0"/>
              <a:t>Klepnutím vložíte text</a:t>
            </a:r>
            <a:endParaRPr lang="cs-CZ" dirty="0"/>
          </a:p>
        </p:txBody>
      </p:sp>
      <p:pic>
        <p:nvPicPr>
          <p:cNvPr id="3" name="Obrázek 2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23928" y="352908"/>
            <a:ext cx="1296144" cy="1059868"/>
          </a:xfrm>
          <a:prstGeom prst="rect">
            <a:avLst/>
          </a:prstGeom>
        </p:spPr>
      </p:pic>
      <p:pic>
        <p:nvPicPr>
          <p:cNvPr id="4" name="Obrázek 3" descr="median_abstract_motiv_C_pruhled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1985" y="2530737"/>
            <a:ext cx="7236295" cy="44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80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1844824"/>
            <a:ext cx="9144000" cy="3240360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5163269"/>
            <a:ext cx="7810127" cy="714003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7" name="Obrázek 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7624" y="975061"/>
            <a:ext cx="7236295" cy="4470163"/>
          </a:xfrm>
          <a:prstGeom prst="rect">
            <a:avLst/>
          </a:prstGeom>
        </p:spPr>
      </p:pic>
      <p:pic>
        <p:nvPicPr>
          <p:cNvPr id="8" name="Obrázek 7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15816" y="6093296"/>
            <a:ext cx="5652120" cy="4246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15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7956000" cy="720000"/>
          </a:xfrm>
        </p:spPr>
        <p:txBody>
          <a:bodyPr anchor="t" anchorCtr="0"/>
          <a:lstStyle>
            <a:lvl1pPr algn="l">
              <a:defRPr sz="2700" b="1"/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0400" y="5616000"/>
            <a:ext cx="7956000" cy="144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Zdroj: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90400" y="1439999"/>
            <a:ext cx="7956000" cy="4104000"/>
          </a:xfrm>
        </p:spPr>
        <p:txBody>
          <a:bodyPr/>
          <a:lstStyle/>
          <a:p>
            <a:pPr lvl="0"/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(Conta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zT - ppt pozadi - 08 zaver_kontakt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374800"/>
            <a:ext cx="7956000" cy="856800"/>
          </a:xfrm>
        </p:spPr>
        <p:txBody>
          <a:bodyPr anchor="b" anchorCtr="0"/>
          <a:lstStyle>
            <a:lvl1pPr>
              <a:lnSpc>
                <a:spcPct val="100000"/>
              </a:lnSpc>
              <a:defRPr sz="11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100" b="0" u="none">
                <a:solidFill>
                  <a:schemeClr val="bg1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–"/>
              <a:defRPr sz="1100" b="0">
                <a:solidFill>
                  <a:schemeClr val="bg1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4pPr>
            <a:lvl5pPr marL="54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5pPr>
            <a:lvl6pPr marL="72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6pPr>
            <a:lvl7pPr marL="90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7pPr>
            <a:lvl8pPr marL="108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8pPr>
            <a:lvl9pPr marL="126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 smtClean="0"/>
              <a:t>Kontakty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90400" y="3312000"/>
            <a:ext cx="7956000" cy="360000"/>
          </a:xfrm>
        </p:spPr>
        <p:txBody>
          <a:bodyPr anchor="b" anchorCtr="0"/>
          <a:lstStyle>
            <a:lvl1pPr>
              <a:lnSpc>
                <a:spcPts val="3200"/>
              </a:lnSpc>
              <a:defRPr sz="2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100" b="0" u="none">
                <a:solidFill>
                  <a:schemeClr val="bg1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–"/>
              <a:defRPr sz="1100" b="0">
                <a:solidFill>
                  <a:schemeClr val="bg1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4pPr>
            <a:lvl5pPr marL="54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5pPr>
            <a:lvl6pPr marL="72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6pPr>
            <a:lvl7pPr marL="90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7pPr>
            <a:lvl8pPr marL="108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8pPr>
            <a:lvl9pPr marL="126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 smtClean="0"/>
              <a:t>Poděkování (Děkuji za pozornost)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0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0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0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Ro - ppt pozadi - 00 pata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5436000"/>
            <a:ext cx="9144000" cy="14569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7956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439999"/>
            <a:ext cx="7956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cs-CZ" dirty="0" smtClean="0"/>
              <a:t>S</a:t>
            </a:r>
            <a:r>
              <a:rPr lang="en-US" dirty="0" err="1" smtClean="0"/>
              <a:t>econd</a:t>
            </a:r>
            <a:r>
              <a:rPr lang="en-US" dirty="0" smtClean="0"/>
              <a:t> level</a:t>
            </a:r>
          </a:p>
          <a:p>
            <a:pPr lvl="2"/>
            <a:r>
              <a:rPr lang="cs-CZ" dirty="0" smtClean="0"/>
              <a:t>T</a:t>
            </a:r>
            <a:r>
              <a:rPr lang="en-US" dirty="0" err="1" smtClean="0"/>
              <a:t>hird</a:t>
            </a:r>
            <a:r>
              <a:rPr lang="en-US" dirty="0" smtClean="0"/>
              <a:t> level</a:t>
            </a:r>
          </a:p>
          <a:p>
            <a:pPr lvl="3"/>
            <a:r>
              <a:rPr lang="cs-CZ" dirty="0" smtClean="0"/>
              <a:t>F</a:t>
            </a:r>
            <a:r>
              <a:rPr lang="en-US" dirty="0" err="1" smtClean="0"/>
              <a:t>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cs-CZ" dirty="0" smtClean="0"/>
          </a:p>
          <a:p>
            <a:pPr lvl="5"/>
            <a:r>
              <a:rPr lang="cs-CZ" dirty="0" smtClean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7600" y="6192000"/>
            <a:ext cx="792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9600" y="6192000"/>
            <a:ext cx="3708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192000"/>
            <a:ext cx="324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6CD4EECE-39FD-40E9-95D2-FE897532BE2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Picture 7" descr="CRo - logo pro ppt - 00 standard - barva _CRo-Cesky_rozhlas-H-RGB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10400" y="5864400"/>
            <a:ext cx="1530000" cy="8991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9" r:id="rId9"/>
  </p:sldLayoutIdLst>
  <p:hf sldNum="0"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00" indent="-234000" algn="l" defTabSz="914400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180000" algn="l" defTabSz="914400" rtl="0" eaLnBrk="1" latinLnBrk="0" hangingPunct="1">
        <a:lnSpc>
          <a:spcPts val="1800"/>
        </a:lnSpc>
        <a:spcBef>
          <a:spcPts val="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ts val="18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marR="0" indent="-144000" algn="l" defTabSz="914400" rtl="0" eaLnBrk="1" fontAlgn="auto" latinLnBrk="0" hangingPunct="1">
        <a:lnSpc>
          <a:spcPct val="100000"/>
        </a:lnSpc>
        <a:spcBef>
          <a:spcPts val="100"/>
        </a:spcBef>
        <a:spcAft>
          <a:spcPts val="0"/>
        </a:spcAft>
        <a:buClrTx/>
        <a:buSzTx/>
        <a:buFont typeface="Arial" pitchFamily="34" charset="0"/>
        <a:buChar char="–"/>
        <a:tabLst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972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116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marR="0" indent="-144000" algn="l" defTabSz="914400" rtl="0" eaLnBrk="1" fontAlgn="auto" latinLnBrk="0" hangingPunct="1">
        <a:lnSpc>
          <a:spcPct val="100000"/>
        </a:lnSpc>
        <a:spcBef>
          <a:spcPts val="100"/>
        </a:spcBef>
        <a:spcAft>
          <a:spcPts val="0"/>
        </a:spcAft>
        <a:buClrTx/>
        <a:buSzTx/>
        <a:buFont typeface="Arial" pitchFamily="34" charset="0"/>
        <a:buChar char="–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404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82216" y="6215082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28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6" y="63093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" y="6273888"/>
            <a:ext cx="1478632" cy="3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82216" y="6215082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28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6" y="63093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" y="6273888"/>
            <a:ext cx="1478632" cy="3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82216" y="6215082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28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6" y="63093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" y="6273888"/>
            <a:ext cx="1478632" cy="3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1267200"/>
          </a:xfrm>
          <a:prstGeom prst="rect">
            <a:avLst/>
          </a:prstGeom>
          <a:gradFill>
            <a:gsLst>
              <a:gs pos="0">
                <a:schemeClr val="bg1"/>
              </a:gs>
              <a:gs pos="73000">
                <a:srgbClr val="E8F2F9"/>
              </a:gs>
              <a:gs pos="100000">
                <a:srgbClr val="D7E7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82216" y="6215082"/>
            <a:ext cx="576064" cy="471052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28" y="61200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6" y="63093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r>
              <a:rPr lang="cs-CZ" sz="1200" dirty="0" smtClean="0">
                <a:solidFill>
                  <a:prstClr val="white">
                    <a:lumMod val="50000"/>
                  </a:prstClr>
                </a:solidFill>
              </a:rPr>
              <a:t> -</a:t>
            </a:r>
            <a:endParaRPr lang="cs-CZ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" y="6273888"/>
            <a:ext cx="1478632" cy="3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3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800" y="2204864"/>
            <a:ext cx="7956000" cy="2952328"/>
          </a:xfrm>
        </p:spPr>
        <p:txBody>
          <a:bodyPr/>
          <a:lstStyle/>
          <a:p>
            <a:r>
              <a:rPr lang="cs-CZ" dirty="0" smtClean="0">
                <a:solidFill>
                  <a:srgbClr val="FF66FF"/>
                </a:solidFill>
              </a:rPr>
              <a:t/>
            </a:r>
            <a:br>
              <a:rPr lang="cs-CZ" dirty="0" smtClean="0">
                <a:solidFill>
                  <a:srgbClr val="FF66FF"/>
                </a:solidFill>
              </a:rPr>
            </a:br>
            <a:r>
              <a:rPr lang="cs-CZ" sz="4000" dirty="0" smtClean="0">
                <a:solidFill>
                  <a:srgbClr val="66FFFF"/>
                </a:solidFill>
              </a:rPr>
              <a:t>Platformy poslechu a poslech prostřednictvím DAB </a:t>
            </a:r>
            <a:br>
              <a:rPr lang="cs-CZ" sz="4000" dirty="0" smtClean="0">
                <a:solidFill>
                  <a:srgbClr val="66FFFF"/>
                </a:solidFill>
              </a:rPr>
            </a:br>
            <a:r>
              <a:rPr lang="cs-CZ" sz="3200" dirty="0" smtClean="0">
                <a:solidFill>
                  <a:srgbClr val="66FFFF"/>
                </a:solidFill>
              </a:rPr>
              <a:t>Radio Projekt 1. 1.- 30. 6.  2021</a:t>
            </a:r>
            <a:r>
              <a:rPr lang="cs-CZ" sz="3200" dirty="0" smtClean="0">
                <a:solidFill>
                  <a:srgbClr val="FF66FF"/>
                </a:solidFill>
              </a:rPr>
              <a:t/>
            </a:r>
            <a:br>
              <a:rPr lang="cs-CZ" sz="3200" dirty="0" smtClean="0">
                <a:solidFill>
                  <a:srgbClr val="FF66FF"/>
                </a:solidFill>
              </a:rPr>
            </a:br>
            <a:endParaRPr lang="cs-CZ" sz="3200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poznámka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00" y="1700808"/>
            <a:ext cx="8086056" cy="3096344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Poslech prostřednictvím DAB začal být v rámci Radio Projektu sledován od začátku roku 2021. Tzn. v minulých datech byl zastoupen pouze v jednom čtvrtletí. Současná data již pokrývají celých 6 měsíců sledování. Tím může být srovnání zčásti posunuto ve prospěch aktuálních výsledků, které mají současně vyšší spolehlivost tím, že se opírají o dvojnásobný počet respondentů.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0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900638"/>
              </p:ext>
            </p:extLst>
          </p:nvPr>
        </p:nvGraphicFramePr>
        <p:xfrm>
          <a:off x="827584" y="332656"/>
          <a:ext cx="79208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55576" y="4293096"/>
            <a:ext cx="7560840" cy="1224136"/>
          </a:xfrm>
          <a:prstGeom prst="rect">
            <a:avLst/>
          </a:prstGeom>
          <a:solidFill>
            <a:schemeClr val="accent4"/>
          </a:solidFill>
        </p:spPr>
        <p:txBody>
          <a:bodyPr wrap="square" lIns="90000" tIns="54000" rIns="90000" bIns="90000" rtlCol="0">
            <a:no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Poslech prostřednictvím DAB představuje v projekci 968 tis. uživatelů. </a:t>
            </a:r>
            <a:r>
              <a:rPr lang="cs-CZ" b="1" dirty="0" smtClean="0">
                <a:solidFill>
                  <a:srgbClr val="0070C0"/>
                </a:solidFill>
              </a:rPr>
              <a:t>Tzn. dosahuje aktuálně zhruba stejného rozsahu jako poslech prostřednictvím televize, tj. kolem desetiny všech posluchačů rádia ve věkové skupině 12 – 84 let.</a:t>
            </a:r>
          </a:p>
        </p:txBody>
      </p:sp>
    </p:spTree>
    <p:extLst>
      <p:ext uri="{BB962C8B-B14F-4D97-AF65-F5344CB8AC3E}">
        <p14:creationId xmlns:p14="http://schemas.microsoft.com/office/powerpoint/2010/main" val="41403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512807" y="116631"/>
            <a:ext cx="2631193" cy="5976665"/>
          </a:xfrm>
          <a:prstGeom prst="rect">
            <a:avLst/>
          </a:prstGeom>
          <a:solidFill>
            <a:schemeClr val="accent4"/>
          </a:solidFill>
        </p:spPr>
        <p:txBody>
          <a:bodyPr wrap="square" lIns="90000" tIns="54000" rIns="90000" bIns="90000" rtlCol="0">
            <a:no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</a:rPr>
              <a:t>Uživatelé poslechu prostřednictvím DAB jsou častěji muži, nejčastěji ve skupině 30-49 let a výrazně nejslaběji v nejstarší skupině (70-84 let). Nejčetněji se vyskytují u lidí s maturitou. Z hlediska velikosti obcí jsou nejvíce ve velkoměstech a malých obcích.</a:t>
            </a:r>
          </a:p>
          <a:p>
            <a:r>
              <a:rPr lang="cs-CZ" sz="1600" b="1" dirty="0" smtClean="0">
                <a:solidFill>
                  <a:srgbClr val="0070C0"/>
                </a:solidFill>
              </a:rPr>
              <a:t>Při srovnání s rozložením skupin v populaci lze sledovat nejintenzivnější penetraci u vysokoškoláků a věkové kategorie 20-29 let a 40-49 let a v nejvyšších </a:t>
            </a:r>
            <a:r>
              <a:rPr lang="cs-CZ" sz="1600" b="1" dirty="0" err="1" smtClean="0">
                <a:solidFill>
                  <a:srgbClr val="0070C0"/>
                </a:solidFill>
              </a:rPr>
              <a:t>socio</a:t>
            </a:r>
            <a:r>
              <a:rPr lang="cs-CZ" sz="1600" b="1" dirty="0" smtClean="0">
                <a:solidFill>
                  <a:srgbClr val="0070C0"/>
                </a:solidFill>
              </a:rPr>
              <a:t>-profesních kategoriích A </a:t>
            </a:r>
            <a:r>
              <a:rPr lang="cs-CZ" sz="1600" b="1" dirty="0" err="1" smtClean="0">
                <a:solidFill>
                  <a:srgbClr val="0070C0"/>
                </a:solidFill>
              </a:rPr>
              <a:t>a</a:t>
            </a:r>
            <a:r>
              <a:rPr lang="cs-CZ" sz="1600" b="1" dirty="0" smtClean="0">
                <a:solidFill>
                  <a:srgbClr val="0070C0"/>
                </a:solidFill>
              </a:rPr>
              <a:t> B. 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97840"/>
              </p:ext>
            </p:extLst>
          </p:nvPr>
        </p:nvGraphicFramePr>
        <p:xfrm>
          <a:off x="107504" y="116632"/>
          <a:ext cx="6192688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383918"/>
              </p:ext>
            </p:extLst>
          </p:nvPr>
        </p:nvGraphicFramePr>
        <p:xfrm>
          <a:off x="107504" y="3147864"/>
          <a:ext cx="6192688" cy="287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79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580112" y="620688"/>
            <a:ext cx="3096344" cy="4032448"/>
          </a:xfrm>
          <a:prstGeom prst="rect">
            <a:avLst/>
          </a:prstGeom>
          <a:solidFill>
            <a:schemeClr val="accent4"/>
          </a:solidFill>
        </p:spPr>
        <p:txBody>
          <a:bodyPr wrap="square" lIns="90000" tIns="54000" rIns="90000" bIns="90000" rtlCol="0">
            <a:no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</a:rPr>
              <a:t>Absolutně je nevíce uživatelů DAB v Praze</a:t>
            </a:r>
            <a:r>
              <a:rPr lang="cs-CZ" sz="1600" b="1" dirty="0">
                <a:solidFill>
                  <a:srgbClr val="0070C0"/>
                </a:solidFill>
              </a:rPr>
              <a:t> a</a:t>
            </a:r>
            <a:r>
              <a:rPr lang="cs-CZ" sz="1600" b="1" dirty="0" smtClean="0">
                <a:solidFill>
                  <a:srgbClr val="0070C0"/>
                </a:solidFill>
              </a:rPr>
              <a:t> Středočeském kraji, a v Jihomoravském a Moravskoslezském kraji. </a:t>
            </a:r>
          </a:p>
          <a:p>
            <a:r>
              <a:rPr lang="cs-CZ" sz="1600" b="1" dirty="0" smtClean="0">
                <a:solidFill>
                  <a:srgbClr val="0070C0"/>
                </a:solidFill>
              </a:rPr>
              <a:t>Relativně k lidnatosti krajů je penetrace DAB poslechu největší Praze, v Plzeňském a Královéhradeckém kraji. Nejmenší v Libereckém a Karlovarském kraji.</a:t>
            </a:r>
          </a:p>
          <a:p>
            <a:r>
              <a:rPr lang="cs-CZ" sz="1600" b="1" dirty="0" smtClean="0">
                <a:solidFill>
                  <a:srgbClr val="0070C0"/>
                </a:solidFill>
              </a:rPr>
              <a:t>Tyto údaje vzhledem k počtu respondentů ve sledované kategorii jsou pouze orientační.</a:t>
            </a:r>
          </a:p>
          <a:p>
            <a:endParaRPr lang="cs-CZ" sz="1600" dirty="0" smtClean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464535"/>
              </p:ext>
            </p:extLst>
          </p:nvPr>
        </p:nvGraphicFramePr>
        <p:xfrm>
          <a:off x="467544" y="317581"/>
          <a:ext cx="48245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733137"/>
              </p:ext>
            </p:extLst>
          </p:nvPr>
        </p:nvGraphicFramePr>
        <p:xfrm>
          <a:off x="467544" y="31409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65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05625" y="4581128"/>
            <a:ext cx="7534913" cy="936104"/>
          </a:xfrm>
          <a:prstGeom prst="rect">
            <a:avLst/>
          </a:prstGeom>
          <a:solidFill>
            <a:schemeClr val="accent4"/>
          </a:solidFill>
        </p:spPr>
        <p:txBody>
          <a:bodyPr wrap="square" lIns="90000" tIns="54000" rIns="90000" bIns="90000" rtlCol="0">
            <a:no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</a:rPr>
              <a:t>Mezi uživateli DAB je nejčastější poslech denně, což představuje kolem 330 tis. posluchačů. Alespoň jednou týdně poslouchá prostřednictvím DAB asi 745 tis. posluchačů.  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363407"/>
              </p:ext>
            </p:extLst>
          </p:nvPr>
        </p:nvGraphicFramePr>
        <p:xfrm>
          <a:off x="539552" y="260648"/>
          <a:ext cx="780098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509511"/>
              </p:ext>
            </p:extLst>
          </p:nvPr>
        </p:nvGraphicFramePr>
        <p:xfrm>
          <a:off x="539552" y="260648"/>
          <a:ext cx="76900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91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9552" y="4365104"/>
            <a:ext cx="8064896" cy="1584176"/>
          </a:xfrm>
          <a:prstGeom prst="rect">
            <a:avLst/>
          </a:prstGeom>
          <a:solidFill>
            <a:schemeClr val="accent4"/>
          </a:solidFill>
        </p:spPr>
        <p:txBody>
          <a:bodyPr wrap="square" lIns="90000" tIns="54000" rIns="90000" bIns="90000" rtlCol="0">
            <a:no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Relativně je DAB více rozšířen mezi posluchači veřejnoprávních než komerčních stanic. Mezi soukromými celoplošnými a regionálními stanicemi jsou rozdíly malé s mírně ve prospěch regionálního vysílání. U veřejnoprávních stanic je výraznější příklon uživatelů DAB k celoplošným stanicím (zahrnují i digitálně vysílané stanice).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801226"/>
              </p:ext>
            </p:extLst>
          </p:nvPr>
        </p:nvGraphicFramePr>
        <p:xfrm>
          <a:off x="323528" y="116632"/>
          <a:ext cx="45365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995255"/>
              </p:ext>
            </p:extLst>
          </p:nvPr>
        </p:nvGraphicFramePr>
        <p:xfrm>
          <a:off x="4427985" y="116632"/>
          <a:ext cx="471601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30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4676"/>
            <a:ext cx="7956000" cy="720000"/>
          </a:xfrm>
        </p:spPr>
        <p:txBody>
          <a:bodyPr/>
          <a:lstStyle/>
          <a:p>
            <a:pPr algn="ctr"/>
            <a:r>
              <a:rPr lang="cs-CZ" sz="1800" dirty="0" smtClean="0"/>
              <a:t>Uživatelé DAB minimálně 1x týdně v publiku stanic ČRo </a:t>
            </a:r>
            <a:br>
              <a:rPr lang="cs-CZ" sz="1800" dirty="0" smtClean="0"/>
            </a:br>
            <a:r>
              <a:rPr lang="cs-CZ" sz="1800" dirty="0" smtClean="0"/>
              <a:t>(řazeno podle procentuálního podílu)</a:t>
            </a:r>
            <a:endParaRPr lang="cs-CZ" sz="1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3528" y="5240323"/>
            <a:ext cx="8640960" cy="951670"/>
          </a:xfrm>
          <a:prstGeom prst="rect">
            <a:avLst/>
          </a:prstGeom>
          <a:solidFill>
            <a:schemeClr val="accent4"/>
          </a:solidFill>
        </p:spPr>
        <p:txBody>
          <a:bodyPr wrap="square" lIns="90000" tIns="54000" rIns="90000" bIns="90000" rtlCol="0">
            <a:no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</a:rPr>
              <a:t>Absolutně největší počty jsou pochopitelně u největších publik – Radiožurnál, Dvojka, Plus. Relativně je však nejsilnější zastoupení u digitálně vysílajících stanic, kde je motivace k pořízení DAB přijímače nejsilnější.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70464"/>
              </p:ext>
            </p:extLst>
          </p:nvPr>
        </p:nvGraphicFramePr>
        <p:xfrm>
          <a:off x="683568" y="836710"/>
          <a:ext cx="3600400" cy="4312049"/>
        </p:xfrm>
        <a:graphic>
          <a:graphicData uri="http://schemas.openxmlformats.org/drawingml/2006/table">
            <a:tbl>
              <a:tblPr/>
              <a:tblGrid>
                <a:gridCol w="2135830">
                  <a:extLst>
                    <a:ext uri="{9D8B030D-6E8A-4147-A177-3AD203B41FA5}">
                      <a16:colId xmlns="" xmlns:a16="http://schemas.microsoft.com/office/drawing/2014/main" val="2570750852"/>
                    </a:ext>
                  </a:extLst>
                </a:gridCol>
                <a:gridCol w="732285">
                  <a:extLst>
                    <a:ext uri="{9D8B030D-6E8A-4147-A177-3AD203B41FA5}">
                      <a16:colId xmlns="" xmlns:a16="http://schemas.microsoft.com/office/drawing/2014/main" val="3673687421"/>
                    </a:ext>
                  </a:extLst>
                </a:gridCol>
                <a:gridCol w="732285">
                  <a:extLst>
                    <a:ext uri="{9D8B030D-6E8A-4147-A177-3AD203B41FA5}">
                      <a16:colId xmlns="" xmlns:a16="http://schemas.microsoft.com/office/drawing/2014/main" val="3282582545"/>
                    </a:ext>
                  </a:extLst>
                </a:gridCol>
              </a:tblGrid>
              <a:tr h="17954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 denním publiku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2206288"/>
                  </a:ext>
                </a:extLst>
              </a:tr>
              <a:tr h="35160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tisících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%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2004751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Jazz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41,1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5517558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Rádio </a:t>
                      </a:r>
                      <a:r>
                        <a:rPr lang="cs-CZ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Wave</a:t>
                      </a:r>
                      <a:endParaRPr lang="cs-CZ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33,0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7737231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Plus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7988867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Rádio Junior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2322151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D-dur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19,8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3953981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Karlovy Vary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19,4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2090331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Vysočina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3314094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Region (</a:t>
                      </a:r>
                      <a:r>
                        <a:rPr lang="cs-CZ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StřČ</a:t>
                      </a:r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9812196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Dvojka (Praha)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9687049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Pardubice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9650854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Radiožurnál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13,9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5863457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Vltava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13,7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4128735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Zlín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0669500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Brno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11,1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8314795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České Budějovice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10,8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0989622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Ostrava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6315418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Hradec Králové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622769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Sever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7096351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Olomouc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2881176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Plzeň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10618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Liberec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37" marR="7137" marT="7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4897568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64161"/>
              </p:ext>
            </p:extLst>
          </p:nvPr>
        </p:nvGraphicFramePr>
        <p:xfrm>
          <a:off x="4572001" y="836712"/>
          <a:ext cx="3657599" cy="4322081"/>
        </p:xfrm>
        <a:graphic>
          <a:graphicData uri="http://schemas.openxmlformats.org/drawingml/2006/table">
            <a:tbl>
              <a:tblPr/>
              <a:tblGrid>
                <a:gridCol w="2056481">
                  <a:extLst>
                    <a:ext uri="{9D8B030D-6E8A-4147-A177-3AD203B41FA5}">
                      <a16:colId xmlns="" xmlns:a16="http://schemas.microsoft.com/office/drawing/2014/main" val="2384012536"/>
                    </a:ext>
                  </a:extLst>
                </a:gridCol>
                <a:gridCol w="705080">
                  <a:extLst>
                    <a:ext uri="{9D8B030D-6E8A-4147-A177-3AD203B41FA5}">
                      <a16:colId xmlns="" xmlns:a16="http://schemas.microsoft.com/office/drawing/2014/main" val="376398032"/>
                    </a:ext>
                  </a:extLst>
                </a:gridCol>
                <a:gridCol w="896038">
                  <a:extLst>
                    <a:ext uri="{9D8B030D-6E8A-4147-A177-3AD203B41FA5}">
                      <a16:colId xmlns="" xmlns:a16="http://schemas.microsoft.com/office/drawing/2014/main" val="1356091466"/>
                    </a:ext>
                  </a:extLst>
                </a:gridCol>
              </a:tblGrid>
              <a:tr h="179981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 týdenním publiku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8313313"/>
                  </a:ext>
                </a:extLst>
              </a:tr>
              <a:tr h="35246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tisících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%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1759534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Jazz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35,2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3551860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Rádio Junior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32,7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0822303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Rádio </a:t>
                      </a:r>
                      <a:r>
                        <a:rPr lang="cs-CZ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Wave</a:t>
                      </a:r>
                      <a:endParaRPr lang="cs-CZ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29,6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5528880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D-dur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24,9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9664340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Plus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19,9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28162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Vltava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6064517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Region (</a:t>
                      </a:r>
                      <a:r>
                        <a:rPr lang="cs-CZ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StřČ</a:t>
                      </a:r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15,7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9115515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Vysočina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4697178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Ostrava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027112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Dvojka (Praha)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13,9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4316036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Radiožurnál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7524428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Pardubice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3219089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Karlovy Vary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2238791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Sever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4273182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České Budějovice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2516744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Plzeň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1149717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Zlín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5833653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Brno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3757750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Olomouc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377688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Liberec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0447797"/>
                  </a:ext>
                </a:extLst>
              </a:tr>
              <a:tr h="17998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ČRo Hradec Králové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7137" marR="7137" marT="7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818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zech Tourism">
  <a:themeElements>
    <a:clrScheme name="Czech Radio">
      <a:dk1>
        <a:srgbClr val="000F37"/>
      </a:dk1>
      <a:lt1>
        <a:sysClr val="window" lastClr="FFFFFF"/>
      </a:lt1>
      <a:dk2>
        <a:srgbClr val="519FD7"/>
      </a:dk2>
      <a:lt2>
        <a:srgbClr val="DADAE2"/>
      </a:lt2>
      <a:accent1>
        <a:srgbClr val="000F37"/>
      </a:accent1>
      <a:accent2>
        <a:srgbClr val="519FD7"/>
      </a:accent2>
      <a:accent3>
        <a:srgbClr val="0058A9"/>
      </a:accent3>
      <a:accent4>
        <a:srgbClr val="A8CFEC"/>
      </a:accent4>
      <a:accent5>
        <a:srgbClr val="82879B"/>
      </a:accent5>
      <a:accent6>
        <a:srgbClr val="DADAE2"/>
      </a:accent6>
      <a:hlink>
        <a:srgbClr val="000F37"/>
      </a:hlink>
      <a:folHlink>
        <a:srgbClr val="878787"/>
      </a:folHlink>
    </a:clrScheme>
    <a:fontScheme name="Czech Touris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2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4"/>
        </a:solidFill>
      </a:spPr>
      <a:bodyPr wrap="square" lIns="90000" tIns="54000" rIns="90000" bIns="90000" rtlCol="0">
        <a:no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Motiv sady Office">
  <a:themeElements>
    <a:clrScheme name="MEDIAN - barevnost 1a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3.xml><?xml version="1.0" encoding="utf-8"?>
<a:theme xmlns:a="http://schemas.openxmlformats.org/drawingml/2006/main" name="2_Motiv sady Office">
  <a:themeElements>
    <a:clrScheme name="MEDIAN - barevnost 1a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4.xml><?xml version="1.0" encoding="utf-8"?>
<a:theme xmlns:a="http://schemas.openxmlformats.org/drawingml/2006/main" name="3_Motiv sady Office">
  <a:themeElements>
    <a:clrScheme name="MEDIAN - barevnost 1a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5.xml><?xml version="1.0" encoding="utf-8"?>
<a:theme xmlns:a="http://schemas.openxmlformats.org/drawingml/2006/main" name="4_Motiv sady Office">
  <a:themeElements>
    <a:clrScheme name="MEDIAN - barevnost 1a">
      <a:dk1>
        <a:sysClr val="windowText" lastClr="000000"/>
      </a:dk1>
      <a:lt1>
        <a:sysClr val="window" lastClr="FFFFFF"/>
      </a:lt1>
      <a:dk2>
        <a:srgbClr val="005293"/>
      </a:dk2>
      <a:lt2>
        <a:srgbClr val="989B97"/>
      </a:lt2>
      <a:accent1>
        <a:srgbClr val="043B5D"/>
      </a:accent1>
      <a:accent2>
        <a:srgbClr val="3587C9"/>
      </a:accent2>
      <a:accent3>
        <a:srgbClr val="86BDE2"/>
      </a:accent3>
      <a:accent4>
        <a:srgbClr val="A0D127"/>
      </a:accent4>
      <a:accent5>
        <a:srgbClr val="FF371B"/>
      </a:accent5>
      <a:accent6>
        <a:srgbClr val="F9FF05"/>
      </a:accent6>
      <a:hlink>
        <a:srgbClr val="00529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319141"/>
    </a:custClr>
    <a:custClr name="Custom Color 2">
      <a:srgbClr val="38BDC4"/>
    </a:custClr>
    <a:custClr name="Custom Color 3">
      <a:srgbClr val="D9AC3E"/>
    </a:custClr>
    <a:custClr name="Custom Color 4">
      <a:srgbClr val="D85F04"/>
    </a:custClr>
    <a:custClr name="Custom Color 5">
      <a:srgbClr val="C03F2A"/>
    </a:custClr>
    <a:custClr name="Custom Color 6">
      <a:srgbClr val="6E5F54"/>
    </a:custClr>
    <a:custClr name="Custom Color 7">
      <a:srgbClr val="33CC33"/>
    </a:custClr>
    <a:custClr name="Custom Color 8">
      <a:srgbClr val="CCFF33"/>
    </a:custClr>
    <a:custClr name="Custom Color 9">
      <a:srgbClr val="FF99FF"/>
    </a:custClr>
    <a:custClr name="Custom Color 10">
      <a:srgbClr val="FF5050"/>
    </a:custClr>
    <a:custClr name="Custom Color 11">
      <a:srgbClr val="CC00CC"/>
    </a:custClr>
    <a:custClr name="Custom Color 12">
      <a:srgbClr val="993366"/>
    </a:custClr>
  </a:custClr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50441</TotalTime>
  <Words>666</Words>
  <Application>Microsoft Office PowerPoint</Application>
  <PresentationFormat>Předvádění na obrazovce (4:3)</PresentationFormat>
  <Paragraphs>165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Czech Tourism</vt:lpstr>
      <vt:lpstr>1_Motiv sady Office</vt:lpstr>
      <vt:lpstr>2_Motiv sady Office</vt:lpstr>
      <vt:lpstr>3_Motiv sady Office</vt:lpstr>
      <vt:lpstr>4_Motiv sady Office</vt:lpstr>
      <vt:lpstr> Platformy poslechu a poslech prostřednictvím DAB  Radio Projekt 1. 1.- 30. 6.  2021 </vt:lpstr>
      <vt:lpstr>Úvodní poznámka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Uživatelé DAB minimálně 1x týdně v publiku stanic ČRo  (řazeno podle procentuálního podílu)</vt:lpstr>
    </vt:vector>
  </TitlesOfParts>
  <Company>ČRo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Sukkari Magida</dc:creator>
  <cp:lastModifiedBy>Polák Lukáš</cp:lastModifiedBy>
  <cp:revision>1211</cp:revision>
  <cp:lastPrinted>2014-11-18T15:08:20Z</cp:lastPrinted>
  <dcterms:created xsi:type="dcterms:W3CDTF">2012-10-09T11:29:31Z</dcterms:created>
  <dcterms:modified xsi:type="dcterms:W3CDTF">2021-08-25T11:26:27Z</dcterms:modified>
</cp:coreProperties>
</file>