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" r:id="rId2"/>
    <p:sldId id="372" r:id="rId3"/>
    <p:sldId id="387" r:id="rId4"/>
    <p:sldId id="386" r:id="rId5"/>
    <p:sldId id="388" r:id="rId6"/>
    <p:sldId id="390" r:id="rId7"/>
    <p:sldId id="396" r:id="rId8"/>
    <p:sldId id="391" r:id="rId9"/>
    <p:sldId id="392" r:id="rId10"/>
    <p:sldId id="389" r:id="rId11"/>
    <p:sldId id="393" r:id="rId12"/>
    <p:sldId id="384" r:id="rId13"/>
    <p:sldId id="397" r:id="rId14"/>
    <p:sldId id="385" r:id="rId15"/>
    <p:sldId id="394" r:id="rId16"/>
    <p:sldId id="395" r:id="rId17"/>
    <p:sldId id="30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86"/>
    <p:restoredTop sz="94687"/>
  </p:normalViewPr>
  <p:slideViewPr>
    <p:cSldViewPr snapToGrid="0">
      <p:cViewPr varScale="1">
        <p:scale>
          <a:sx n="197" d="100"/>
          <a:sy n="197" d="100"/>
        </p:scale>
        <p:origin x="2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1ACB5-C9BD-6F6D-F05A-BFAA486E4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5548FA-ECA7-C32E-D62F-7524264E4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CBD611-CBB2-2FBC-1C6D-4157A323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04-F0AF-234F-B68C-1AE2632E078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4777EF-0F0B-E2FB-725E-C0C920CA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3F2468-1343-0CCD-841A-3EBE9D0D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C1D9-0953-5241-9F22-7C8E0E1CA4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66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0B187-DBAC-ABE7-6A20-7F188C26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BDC86A-695F-005D-984B-B8712900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E599A3-B092-D17A-C02F-C2989E61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04-F0AF-234F-B68C-1AE2632E078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9B9D4F-7454-E871-E8E0-8EB72FEE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146A9B-A5B5-F7F7-6C81-9419DBB4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C1D9-0953-5241-9F22-7C8E0E1CA4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03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0BADC45-5B20-80AD-C479-3D88B05F7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C114F89-CBC2-9B05-D153-EA4018D48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EE11AB-6C54-886E-6C0B-6C78C7DA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04-F0AF-234F-B68C-1AE2632E078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3E3507-2727-6754-8DE5-9A8A33BE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E88377-B07B-35CA-7562-F55F7018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C1D9-0953-5241-9F22-7C8E0E1CA4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90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922D2-6968-E79E-B6C5-767C007A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3D317-BA03-3D9F-A485-9E66BCB08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727717-9BEE-88C3-DF70-176E854F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04-F0AF-234F-B68C-1AE2632E078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6E42CC-26DC-1A71-0F65-B827EAD0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DA2B57-2F19-261C-FBB3-74CB9829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C1D9-0953-5241-9F22-7C8E0E1CA4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60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D71F6-0CAD-8822-6921-D3309745C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9D737-D908-4E76-4C02-3860CD8BD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661F7E-094B-7AA6-A58E-5ADC1264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04-F0AF-234F-B68C-1AE2632E078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FA2D96-B469-CBE3-0C83-B0041748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5B0FB0-FDFD-D789-DE63-8C3733ED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C1D9-0953-5241-9F22-7C8E0E1CA4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07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4DC00-1895-250F-0C47-3CB475D6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1D67D-5F46-265E-3087-37C40EB90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DF6BBA-A0DB-338A-6A80-B61CDCFB5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416959-35A1-8D55-485E-001BA22A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04-F0AF-234F-B68C-1AE2632E078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D63192-4412-6C6E-DAF4-ECADCD6C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5513AB-16E5-7C6B-A184-90BCCA47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C1D9-0953-5241-9F22-7C8E0E1CA4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11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43E8C-678F-DD58-F666-5DC34E9B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CBB2E8-ED4F-471A-3238-F09FEB048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AB1335-1E21-94CF-473D-508938FC2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F02832-38EB-9D46-B60C-7B6538A26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F7DCE8-356F-5477-52EE-A4F2F5DD6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0312FA-CE89-F6CA-816F-C24A9791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04-F0AF-234F-B68C-1AE2632E078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75FAA6-DCB4-4777-BBA7-C90AB22F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B2CDDF1-B373-1265-023A-0C0D8413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C1D9-0953-5241-9F22-7C8E0E1CA4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28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A6CA2-2523-7953-B511-10550432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539C4F-5FE7-72A2-F5E1-8F114601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04-F0AF-234F-B68C-1AE2632E078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73E5CB-0106-51FA-353E-7D79F52A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64F101-5E6A-2E10-9CD4-D6618D4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C1D9-0953-5241-9F22-7C8E0E1CA4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68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F43C1D-2AEB-00B0-B56D-FAFC2CF4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04-F0AF-234F-B68C-1AE2632E078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3FC5A5-5671-D6A7-8121-D279F4A6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39AB13-114C-6539-7738-21A74895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C1D9-0953-5241-9F22-7C8E0E1CA4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43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E0691-BC3E-29F2-9E76-F0F36CB2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848B2-699A-4E16-C76A-E3BF00D84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B809AE-6567-CA85-C521-3AA268053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E0DC40-D38D-0EF4-C872-D5FC78F5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04-F0AF-234F-B68C-1AE2632E078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A48F56-9194-8C30-7C77-F6C997D4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B7375D-05C2-CD28-FE32-270E110E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C1D9-0953-5241-9F22-7C8E0E1CA4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28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01B17-C4B7-F367-4E2C-EF38A61C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C31E96-DEE0-A8A5-9CC0-A1D6B9408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169835-99A5-E258-229D-D84A37F31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26C756-3ADB-9CBD-DCE2-214E9A60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04-F0AF-234F-B68C-1AE2632E078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D066C6-4D80-27EB-1242-BE0EBDA3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AA4F1A-8143-5EF3-6CF2-397F4C11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C1D9-0953-5241-9F22-7C8E0E1CA4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1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DE406E4-3B54-A48F-011A-7528A760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8B0D62-72A2-2B05-B171-AB1C9E3CC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8EE155-9D61-C400-4EB3-D462502C8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29D04-F0AF-234F-B68C-1AE2632E078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62A69C-287C-9275-0782-E427A8059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5AA6AD-025B-1B88-54D7-895204D12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84C1D9-0953-5241-9F22-7C8E0E1CA4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0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ureradio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leko_logo_f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3" y="1119116"/>
            <a:ext cx="6023499" cy="2213635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cs-CZ" sz="5600" b="1" i="0">
                <a:effectLst/>
                <a:latin typeface="Hind" panose="020B0604020202020204" pitchFamily="34" charset="0"/>
              </a:rPr>
              <a:t>Novinky v budování sítě TELEKO DAB multiplexu</a:t>
            </a:r>
            <a:endParaRPr lang="en-US" sz="5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US" dirty="0" err="1"/>
              <a:t>Tomáš</a:t>
            </a:r>
            <a:r>
              <a:rPr lang="en-US" dirty="0"/>
              <a:t> </a:t>
            </a:r>
            <a:r>
              <a:rPr lang="en-US" dirty="0" err="1"/>
              <a:t>Řapek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557AD4-B4D4-FC2D-85C4-002F8695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8D082-67D7-3D7D-5FD9-F6FCAB53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Náš zákazník - náš pán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4615-7146-4AAA-EC06-592CA1E3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200" dirty="0"/>
              <a:t>Budování doplňkového pokrytí vždy na přání zákazníků</a:t>
            </a:r>
          </a:p>
          <a:p>
            <a:endParaRPr lang="cs-CZ" sz="2200" dirty="0"/>
          </a:p>
          <a:p>
            <a:endParaRPr lang="cs-CZ" sz="2200" dirty="0"/>
          </a:p>
          <a:p>
            <a:r>
              <a:rPr lang="cs-CZ" sz="2200" dirty="0"/>
              <a:t>Hledí se na co největší efektivitu pro rozhlasové</a:t>
            </a:r>
          </a:p>
          <a:p>
            <a:pPr marL="0" indent="0">
              <a:buNone/>
            </a:pPr>
            <a:r>
              <a:rPr lang="cs-CZ" sz="2200" dirty="0"/>
              <a:t>stanice – za málo 	   💵	  </a:t>
            </a:r>
          </a:p>
          <a:p>
            <a:pPr marL="0" indent="0">
              <a:buNone/>
            </a:pPr>
            <a:r>
              <a:rPr lang="cs-CZ" sz="2200" dirty="0"/>
              <a:t>			</a:t>
            </a:r>
          </a:p>
          <a:p>
            <a:pPr marL="0" indent="0">
              <a:buNone/>
            </a:pPr>
            <a:r>
              <a:rPr lang="cs-CZ" sz="2200" dirty="0"/>
              <a:t>		hodně	🎵🎶🎹📻</a:t>
            </a:r>
          </a:p>
        </p:txBody>
      </p:sp>
    </p:spTree>
    <p:extLst>
      <p:ext uri="{BB962C8B-B14F-4D97-AF65-F5344CB8AC3E}">
        <p14:creationId xmlns:p14="http://schemas.microsoft.com/office/powerpoint/2010/main" val="383668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30349E-D6C4-DA42-1E30-16E664862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42011-C27E-61E4-1DA5-5CC5AA71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Další podrobnosti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DA75-605D-EBC4-E150-2F32733D4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200"/>
              <a:t>Tvorba TII kódů</a:t>
            </a:r>
          </a:p>
          <a:p>
            <a:r>
              <a:rPr lang="cs-CZ" sz="2200"/>
              <a:t>Nezávislá distribuční soustava</a:t>
            </a:r>
          </a:p>
          <a:p>
            <a:r>
              <a:rPr lang="cs-CZ" sz="2200"/>
              <a:t>Ballepfang</a:t>
            </a:r>
          </a:p>
          <a:p>
            <a:r>
              <a:rPr lang="cs-CZ" sz="2200"/>
              <a:t>Příprava na implementaci varovných systémů (pokrytí jinde, nežli ostatní) </a:t>
            </a:r>
          </a:p>
        </p:txBody>
      </p:sp>
    </p:spTree>
    <p:extLst>
      <p:ext uri="{BB962C8B-B14F-4D97-AF65-F5344CB8AC3E}">
        <p14:creationId xmlns:p14="http://schemas.microsoft.com/office/powerpoint/2010/main" val="210116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810" y="2825248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Novinka ze světa DAB vysílačů - vícekanálový DAB vysílač</a:t>
            </a:r>
            <a:b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snímek obrazovky, text, Multimediální software, software&#10;&#10;Popis byl vytvořen automaticky">
            <a:extLst>
              <a:ext uri="{FF2B5EF4-FFF2-40B4-BE49-F238E27FC236}">
                <a16:creationId xmlns:a16="http://schemas.microsoft.com/office/drawing/2014/main" id="{5295EC61-6661-A06A-F28A-7220E6788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72" y="1917711"/>
            <a:ext cx="6478921" cy="34500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5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003180-AB1B-CF51-F513-9CCAB0A8B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7DD29-3B62-0A0C-38AE-97CC84D2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Novinka ze světa DAB vysílačů - vícekanálový DAB vysílač</a:t>
            </a:r>
            <a:b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snímek obrazovky, software, Multimediální software&#10;&#10;Popis byl vytvořen automaticky">
            <a:extLst>
              <a:ext uri="{FF2B5EF4-FFF2-40B4-BE49-F238E27FC236}">
                <a16:creationId xmlns:a16="http://schemas.microsoft.com/office/drawing/2014/main" id="{066D0B8C-F849-0B91-AF2D-B8E5C8DC5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715" y="795860"/>
            <a:ext cx="6250778" cy="52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9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789" y="402877"/>
            <a:ext cx="8570422" cy="910535"/>
          </a:xfrm>
        </p:spPr>
        <p:txBody>
          <a:bodyPr>
            <a:noAutofit/>
          </a:bodyPr>
          <a:lstStyle/>
          <a:p>
            <a:r>
              <a:rPr lang="cs-CZ" sz="3600" dirty="0"/>
              <a:t>Jaký </a:t>
            </a:r>
            <a:r>
              <a:rPr lang="cs-CZ" sz="3600"/>
              <a:t>filtr použít </a:t>
            </a:r>
            <a:r>
              <a:rPr lang="cs-CZ" sz="3600" dirty="0"/>
              <a:t>pro kritickou masku??</a:t>
            </a:r>
            <a:br>
              <a:rPr lang="cs-CZ" sz="3600" dirty="0"/>
            </a:br>
            <a:endParaRPr lang="en-US" sz="3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BECDC6C-BD25-0048-8749-46C6EB58A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505" y="2424671"/>
            <a:ext cx="2509442" cy="22228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7276222-1E9D-EB41-85BF-2C4F13809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824" y="792999"/>
            <a:ext cx="3532118" cy="59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96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82431E-333E-F04C-F251-D75B91BBB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94E03-A62F-93D3-A522-C30B61DE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Jaký</a:t>
            </a:r>
            <a:r>
              <a:rPr lang="en-US" sz="4000" dirty="0"/>
              <a:t> </a:t>
            </a:r>
            <a:r>
              <a:rPr lang="en-US" sz="4000" dirty="0" err="1"/>
              <a:t>filtr</a:t>
            </a:r>
            <a:r>
              <a:rPr lang="en-US" sz="4000" dirty="0"/>
              <a:t> </a:t>
            </a:r>
            <a:r>
              <a:rPr lang="en-US" sz="4000" dirty="0" err="1"/>
              <a:t>použít</a:t>
            </a:r>
            <a:r>
              <a:rPr lang="en-US" sz="4000" dirty="0"/>
              <a:t> pro </a:t>
            </a:r>
            <a:r>
              <a:rPr lang="en-US" sz="4000" dirty="0" err="1"/>
              <a:t>kritickou</a:t>
            </a:r>
            <a:r>
              <a:rPr lang="en-US" sz="4000" dirty="0"/>
              <a:t> </a:t>
            </a:r>
            <a:r>
              <a:rPr lang="en-US" sz="4000" dirty="0" err="1"/>
              <a:t>masku</a:t>
            </a:r>
            <a:r>
              <a:rPr lang="en-US" sz="4000" dirty="0"/>
              <a:t>??</a:t>
            </a:r>
            <a:br>
              <a:rPr lang="en-US" sz="5100" dirty="0"/>
            </a:br>
            <a:endParaRPr lang="en-US" sz="51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stroj/přístroj, elektronika, Elektrické vedení, interiér&#10;&#10;Popis byl vytvořen automaticky">
            <a:extLst>
              <a:ext uri="{FF2B5EF4-FFF2-40B4-BE49-F238E27FC236}">
                <a16:creationId xmlns:a16="http://schemas.microsoft.com/office/drawing/2014/main" id="{3E428463-23B6-B88D-18E7-AFCC287366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6" b="2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9161CD-682C-C4DF-2700-26A01D186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ED5EA-68A9-CBD2-163D-8AE183CA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Jaký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filtr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použít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kritickou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masku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??</a:t>
            </a: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interiér, zeď, hasicí přístroj, police&#10;&#10;Popis byl vytvořen automaticky">
            <a:extLst>
              <a:ext uri="{FF2B5EF4-FFF2-40B4-BE49-F238E27FC236}">
                <a16:creationId xmlns:a16="http://schemas.microsoft.com/office/drawing/2014/main" id="{D20482D9-5407-1CFD-5340-BBF82AAF9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98" r="20882"/>
          <a:stretch/>
        </p:blipFill>
        <p:spPr>
          <a:xfrm>
            <a:off x="5949340" y="666728"/>
            <a:ext cx="5482304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6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855662" y="1035475"/>
            <a:ext cx="4612702" cy="329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2pPr>
            <a:lvl3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3pPr>
            <a:lvl4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4pPr>
            <a:lvl5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9pPr>
          </a:lstStyle>
          <a:p>
            <a:pPr algn="l"/>
            <a:r>
              <a:rPr lang="cs-CZ" sz="2800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  <a:t>Děkuji za pozornost</a:t>
            </a:r>
            <a:br>
              <a:rPr lang="cs-CZ" sz="2800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</a:br>
            <a:br>
              <a:rPr lang="cs-CZ" sz="2800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</a:br>
            <a:r>
              <a:rPr lang="cs-CZ" sz="2800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  <a:t>Ing. Tomáš Řapek</a:t>
            </a:r>
            <a:br>
              <a:rPr lang="cs-CZ" sz="2800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</a:br>
            <a:r>
              <a:rPr lang="cs-CZ" sz="2800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  <a:t>mail: </a:t>
            </a:r>
            <a:r>
              <a:rPr lang="cs-CZ" sz="2800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  <a:t>rapek@teleko.cz</a:t>
            </a:r>
            <a:br>
              <a:rPr lang="cs-CZ" sz="2800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</a:br>
            <a:r>
              <a:rPr lang="cs-CZ" sz="2800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  <a:t>X: @TELEKO_DAB</a:t>
            </a:r>
            <a:br>
              <a:rPr lang="cs-CZ" sz="2800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</a:br>
            <a:r>
              <a:rPr lang="cs-CZ" sz="2800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  <a:t>www.facebook.com</a:t>
            </a:r>
            <a:r>
              <a:rPr lang="cs-CZ" sz="2800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  <a:t>/teleko.cz</a:t>
            </a:r>
            <a:br>
              <a:rPr lang="cs-CZ" sz="2800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</a:br>
            <a:r>
              <a:rPr lang="cs-CZ" sz="2800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  <a:alpha val="74000"/>
                  </a:schemeClr>
                </a:solidFill>
                <a:effectLst>
                  <a:innerShdw blurRad="63500" dist="1905000" dir="13500000">
                    <a:srgbClr val="000000"/>
                  </a:innerShdw>
                </a:effectLst>
                <a:latin typeface="Calibri"/>
                <a:cs typeface="Calibri"/>
              </a:rPr>
              <a:t>www.teleko.cz</a:t>
            </a:r>
            <a:endParaRPr lang="cs-CZ" sz="2800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  <a:alpha val="74000"/>
                </a:schemeClr>
              </a:solidFill>
              <a:effectLst>
                <a:innerShdw blurRad="63500" dist="1905000" dir="13500000">
                  <a:srgbClr val="000000"/>
                </a:innerShdw>
              </a:effectLst>
              <a:latin typeface="Calibri"/>
              <a:cs typeface="Calibri"/>
            </a:endParaRPr>
          </a:p>
        </p:txBody>
      </p:sp>
      <p:pic>
        <p:nvPicPr>
          <p:cNvPr id="3" name="Picture 2" descr="QR vizitk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64" y="2955767"/>
            <a:ext cx="3521000" cy="3667221"/>
          </a:xfrm>
          <a:prstGeom prst="rect">
            <a:avLst/>
          </a:prstGeom>
        </p:spPr>
      </p:pic>
      <p:pic>
        <p:nvPicPr>
          <p:cNvPr id="5" name="Picture 4" descr="teleko_logo_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77" y="1334792"/>
            <a:ext cx="3000171" cy="11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1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/>
              <a:t>TELEKO nejaktivnější firma na poli DAB v ČR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cs-CZ" sz="2000"/>
              <a:t>1997 FM operátor</a:t>
            </a:r>
          </a:p>
          <a:p>
            <a:r>
              <a:rPr lang="cs-CZ" sz="2000"/>
              <a:t>2005 DAB zkušební vysílání po celé ČR, rozjezd prodeje DAB přijímačů - </a:t>
            </a:r>
            <a:r>
              <a:rPr lang="cs-CZ" sz="2000">
                <a:hlinkClick r:id="rId2"/>
              </a:rPr>
              <a:t>www.PUREradio.cz</a:t>
            </a:r>
            <a:r>
              <a:rPr lang="cs-CZ" sz="2000"/>
              <a:t>, World DAB fórum</a:t>
            </a:r>
          </a:p>
          <a:p>
            <a:r>
              <a:rPr lang="cs-CZ" sz="2000"/>
              <a:t>2011 trvalé DAB vysílání v ČR, L-band</a:t>
            </a:r>
          </a:p>
          <a:p>
            <a:r>
              <a:rPr lang="cs-CZ" sz="2000"/>
              <a:t>2019-2020 přechod DABu do pásma band III</a:t>
            </a:r>
          </a:p>
          <a:p>
            <a:r>
              <a:rPr lang="cs-CZ" sz="2000"/>
              <a:t>2020-2024 rozšiřování pokrytí v rámci možností daných legislativou a předpisy</a:t>
            </a:r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5" name="Picture 4" descr="Staré rozhlasové a budíkní hodiny v tabulce">
            <a:extLst>
              <a:ext uri="{FF2B5EF4-FFF2-40B4-BE49-F238E27FC236}">
                <a16:creationId xmlns:a16="http://schemas.microsoft.com/office/drawing/2014/main" id="{406E08B6-7BD6-0196-51D5-E6FB1CC3CE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59" r="30141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0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E7FD9-9998-7B6E-98CF-46FE0DB06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962F19C-BA9A-9AEA-2686-78EAA526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ČTÚ aukce DAB allotmenty</a:t>
            </a:r>
          </a:p>
        </p:txBody>
      </p:sp>
      <p:pic>
        <p:nvPicPr>
          <p:cNvPr id="7" name="Zástupný obsah 6" descr="Obsah obrázku logo, Písmo, Grafika, symbol&#10;&#10;Popis byl vytvořen automaticky">
            <a:extLst>
              <a:ext uri="{FF2B5EF4-FFF2-40B4-BE49-F238E27FC236}">
                <a16:creationId xmlns:a16="http://schemas.microsoft.com/office/drawing/2014/main" id="{F6EEA80B-9D24-953F-56D0-15F5A1328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0770" y="640080"/>
            <a:ext cx="5721862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870A7-1C52-3067-5345-A7C84AA4E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1EBF781-063F-A1F3-68F7-9FC67D22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326" y="191398"/>
            <a:ext cx="78389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Vysoutěžené DAB bloky - leden 2024</a:t>
            </a:r>
          </a:p>
        </p:txBody>
      </p:sp>
      <p:pic>
        <p:nvPicPr>
          <p:cNvPr id="5" name="Zástupný obsah 4" descr="Obsah obrázku mapa, text, atlas&#10;&#10;Popis byl vytvořen automaticky">
            <a:extLst>
              <a:ext uri="{FF2B5EF4-FFF2-40B4-BE49-F238E27FC236}">
                <a16:creationId xmlns:a16="http://schemas.microsoft.com/office/drawing/2014/main" id="{9A12D021-A5F0-26A8-C675-0931F7996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232" y="1065589"/>
            <a:ext cx="9457070" cy="5623560"/>
          </a:xfrm>
        </p:spPr>
      </p:pic>
    </p:spTree>
    <p:extLst>
      <p:ext uri="{BB962C8B-B14F-4D97-AF65-F5344CB8AC3E}">
        <p14:creationId xmlns:p14="http://schemas.microsoft.com/office/powerpoint/2010/main" val="283592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A9F0A1-50DB-C56B-7D02-1FBC1D600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C019D-E112-1261-4BE5-C2C522E5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Postup po aukci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01844-6D7A-5F0E-D871-926239886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/>
              <a:t>Většina stanovišť vysílačů vybudována a v provozu</a:t>
            </a:r>
          </a:p>
          <a:p>
            <a:endParaRPr lang="cs-CZ" sz="2400"/>
          </a:p>
          <a:p>
            <a:r>
              <a:rPr lang="cs-CZ" sz="2400"/>
              <a:t>Všechny vysílače mimo již zkoordinované DAB assignmenty 	➡️	 nutnost nových koordinací</a:t>
            </a:r>
          </a:p>
          <a:p>
            <a:endParaRPr lang="cs-CZ" sz="2400"/>
          </a:p>
          <a:p>
            <a:r>
              <a:rPr lang="cs-CZ" sz="2400"/>
              <a:t>Nejprve ⛱️ překryv pokrytí + krajská města + hlavní silniční tahy 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69007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5B46A7-DFC7-6EDA-10A4-666E151E0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71675-6CC7-FB17-DA2C-4061D569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Komplikované koordinace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7A93-D33D-6545-9862-B003B1D2C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/>
              <a:t>Lysá hora - Beskydy</a:t>
            </a:r>
          </a:p>
          <a:p>
            <a:endParaRPr lang="cs-CZ" sz="2000"/>
          </a:p>
          <a:p>
            <a:endParaRPr lang="cs-CZ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enku, obloha, mrak, Pouliční osvětlení&#10;&#10;Popis byl vytvořen automaticky">
            <a:extLst>
              <a:ext uri="{FF2B5EF4-FFF2-40B4-BE49-F238E27FC236}">
                <a16:creationId xmlns:a16="http://schemas.microsoft.com/office/drawing/2014/main" id="{4B1AEF4D-537C-750A-5A95-F3BE9141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516" r="2" b="578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1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9126CD-A4DB-97D7-C894-2B2C8C7A5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5CFF2-8841-A092-5880-AC8068EB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Komplikované koordinace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4BB2-0372-6CBA-B78E-DEFD11BF0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/>
              <a:t>Velká Javorina</a:t>
            </a:r>
          </a:p>
          <a:p>
            <a:endParaRPr lang="cs-CZ" sz="2000"/>
          </a:p>
          <a:p>
            <a:pPr marL="0" indent="0">
              <a:buNone/>
            </a:pPr>
            <a:endParaRPr lang="cs-CZ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apa, text&#10;&#10;Popis byl vytvořen automaticky">
            <a:extLst>
              <a:ext uri="{FF2B5EF4-FFF2-40B4-BE49-F238E27FC236}">
                <a16:creationId xmlns:a16="http://schemas.microsoft.com/office/drawing/2014/main" id="{6A81FA19-D1B0-1DD5-EE60-F4293B2855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10" r="17868" b="-1"/>
          <a:stretch/>
        </p:blipFill>
        <p:spPr>
          <a:xfrm>
            <a:off x="5150144" y="609983"/>
            <a:ext cx="6214211" cy="602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5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5FD298-BEBB-23B5-8284-92D8326F8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6E2C4-9DE9-79C5-C8A8-82EDA892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7995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Komplikované koordinace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5838-4F9D-8462-65E7-DDD3C5EE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4160725" cy="3598989"/>
          </a:xfrm>
        </p:spPr>
        <p:txBody>
          <a:bodyPr anchor="ctr">
            <a:normAutofit/>
          </a:bodyPr>
          <a:lstStyle/>
          <a:p>
            <a:r>
              <a:rPr lang="cs-CZ" sz="2000"/>
              <a:t>Velká Javorina</a:t>
            </a:r>
          </a:p>
          <a:p>
            <a:endParaRPr lang="cs-CZ" sz="2000"/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6" name="Obrázek 5" descr="Obsah obrázku obloha, venku, mrak, budova&#10;&#10;Popis byl vytvořen automaticky">
            <a:extLst>
              <a:ext uri="{FF2B5EF4-FFF2-40B4-BE49-F238E27FC236}">
                <a16:creationId xmlns:a16="http://schemas.microsoft.com/office/drawing/2014/main" id="{4A63CB55-1F11-8503-9C02-DDE8FE5D96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" r="-4" b="-4"/>
          <a:stretch/>
        </p:blipFill>
        <p:spPr>
          <a:xfrm>
            <a:off x="5418759" y="2559047"/>
            <a:ext cx="2741805" cy="3639451"/>
          </a:xfrm>
          <a:prstGeom prst="rect">
            <a:avLst/>
          </a:prstGeom>
        </p:spPr>
      </p:pic>
      <p:pic>
        <p:nvPicPr>
          <p:cNvPr id="8" name="Obrázek 7" descr="Obsah obrázku obloha, venku, mrak, flétna/dudy&#10;&#10;Popis byl vytvořen automaticky">
            <a:extLst>
              <a:ext uri="{FF2B5EF4-FFF2-40B4-BE49-F238E27FC236}">
                <a16:creationId xmlns:a16="http://schemas.microsoft.com/office/drawing/2014/main" id="{9C8E3290-4489-8919-1D97-928607B83A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1" r="-4" b="-4"/>
          <a:stretch/>
        </p:blipFill>
        <p:spPr>
          <a:xfrm>
            <a:off x="8412616" y="2559047"/>
            <a:ext cx="2743620" cy="363945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A605FA-0B7E-14B8-6710-53BCEE827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70804-D256-4EA2-7CD2-346377D1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Poplatky za kmitočty CZE   x   SVK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0523A-2470-BA52-BCC9-F61A23D6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cs-CZ" sz="1800" dirty="0"/>
              <a:t>Žádost o IO</a:t>
            </a:r>
          </a:p>
          <a:p>
            <a:pPr marL="0" indent="0">
              <a:buNone/>
            </a:pPr>
            <a:r>
              <a:rPr lang="cs-CZ" sz="1800" dirty="0"/>
              <a:t>	7000 Kč	      </a:t>
            </a:r>
            <a:r>
              <a:rPr lang="cs-CZ" sz="1800" dirty="0" err="1"/>
              <a:t>x</a:t>
            </a:r>
            <a:r>
              <a:rPr lang="cs-CZ" sz="1800" dirty="0"/>
              <a:t>	</a:t>
            </a:r>
            <a:r>
              <a:rPr lang="cs-CZ" sz="1800" b="1" dirty="0"/>
              <a:t>6 EUR</a:t>
            </a:r>
          </a:p>
          <a:p>
            <a:endParaRPr lang="cs-CZ" sz="1800" dirty="0"/>
          </a:p>
          <a:p>
            <a:r>
              <a:rPr lang="cs-CZ" sz="1800" dirty="0"/>
              <a:t>Roční poplatek za využití spektra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	35 000 Kč      </a:t>
            </a:r>
            <a:r>
              <a:rPr lang="cs-CZ" sz="1800" dirty="0" err="1"/>
              <a:t>x</a:t>
            </a:r>
            <a:r>
              <a:rPr lang="cs-CZ" sz="1800" dirty="0"/>
              <a:t>	</a:t>
            </a:r>
            <a:r>
              <a:rPr lang="cs-CZ" sz="1800" b="1" dirty="0"/>
              <a:t>86 EUR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amyšlený člověk stock fotografie, royalty free Zamyšlený člověk obrázky |  Depositphotos">
            <a:extLst>
              <a:ext uri="{FF2B5EF4-FFF2-40B4-BE49-F238E27FC236}">
                <a16:creationId xmlns:a16="http://schemas.microsoft.com/office/drawing/2014/main" id="{0FC4EEA8-7966-9ED1-512F-2B2BA9F4D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9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532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299</Words>
  <Application>Microsoft Macintosh PowerPoint</Application>
  <PresentationFormat>Širokoúhlá obrazovka</PresentationFormat>
  <Paragraphs>48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Hind</vt:lpstr>
      <vt:lpstr>Motiv Office</vt:lpstr>
      <vt:lpstr>Novinky v budování sítě TELEKO DAB multiplexu</vt:lpstr>
      <vt:lpstr>TELEKO nejaktivnější firma na poli DAB v ČR</vt:lpstr>
      <vt:lpstr>ČTÚ aukce DAB allotmenty</vt:lpstr>
      <vt:lpstr>Vysoutěžené DAB bloky - leden 2024</vt:lpstr>
      <vt:lpstr>Postup po aukci</vt:lpstr>
      <vt:lpstr>Komplikované koordinace</vt:lpstr>
      <vt:lpstr>Komplikované koordinace</vt:lpstr>
      <vt:lpstr>Komplikované koordinace</vt:lpstr>
      <vt:lpstr>Poplatky za kmitočty CZE   x   SVK</vt:lpstr>
      <vt:lpstr>Náš zákazník - náš pán</vt:lpstr>
      <vt:lpstr>Další podrobnosti</vt:lpstr>
      <vt:lpstr>Novinka ze světa DAB vysílačů - vícekanálový DAB vysílač </vt:lpstr>
      <vt:lpstr>Novinka ze světa DAB vysílačů - vícekanálový DAB vysílač </vt:lpstr>
      <vt:lpstr>Jaký filtr použít pro kritickou masku?? </vt:lpstr>
      <vt:lpstr>Jaký filtr použít pro kritickou masku?? </vt:lpstr>
      <vt:lpstr>Jaký filtr použít pro kritickou masku??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Markéta Řapková</dc:creator>
  <cp:lastModifiedBy>Markéta Řapková</cp:lastModifiedBy>
  <cp:revision>32</cp:revision>
  <dcterms:created xsi:type="dcterms:W3CDTF">2024-10-02T07:35:13Z</dcterms:created>
  <dcterms:modified xsi:type="dcterms:W3CDTF">2024-10-14T08:32:29Z</dcterms:modified>
</cp:coreProperties>
</file>