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4.xml" ContentType="application/vnd.openxmlformats-officedocument.them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5.xml" ContentType="application/vnd.openxmlformats-officedocument.them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6.xml" ContentType="application/vnd.openxmlformats-officedocument.them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7.xml" ContentType="application/vnd.openxmlformats-officedocument.them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8.xml" ContentType="application/vnd.openxmlformats-officedocument.them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9.xml" ContentType="application/vnd.openxmlformats-officedocument.them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10.xml" ContentType="application/vnd.openxmlformats-officedocument.them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11.xml" ContentType="application/vnd.openxmlformats-officedocument.them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12.xml" ContentType="application/vnd.openxmlformats-officedocument.them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heme/theme13.xml" ContentType="application/vnd.openxmlformats-officedocument.them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14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15.xml" ContentType="application/vnd.openxmlformats-officedocument.theme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16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charts/chart2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  <p:sldMasterId id="2147483736" r:id="rId4"/>
    <p:sldMasterId id="2147483774" r:id="rId5"/>
    <p:sldMasterId id="2147483812" r:id="rId6"/>
    <p:sldMasterId id="2147483850" r:id="rId7"/>
    <p:sldMasterId id="2147483888" r:id="rId8"/>
    <p:sldMasterId id="2147483926" r:id="rId9"/>
    <p:sldMasterId id="2147483964" r:id="rId10"/>
    <p:sldMasterId id="2147484002" r:id="rId11"/>
    <p:sldMasterId id="2147484040" r:id="rId12"/>
    <p:sldMasterId id="2147484078" r:id="rId13"/>
    <p:sldMasterId id="2147484117" r:id="rId14"/>
    <p:sldMasterId id="2147484145" r:id="rId15"/>
    <p:sldMasterId id="2147484173" r:id="rId16"/>
    <p:sldMasterId id="2147484214" r:id="rId17"/>
  </p:sldMasterIdLst>
  <p:notesMasterIdLst>
    <p:notesMasterId r:id="rId50"/>
  </p:notesMasterIdLst>
  <p:handoutMasterIdLst>
    <p:handoutMasterId r:id="rId51"/>
  </p:handoutMasterIdLst>
  <p:sldIdLst>
    <p:sldId id="273" r:id="rId18"/>
    <p:sldId id="580" r:id="rId19"/>
    <p:sldId id="582" r:id="rId20"/>
    <p:sldId id="583" r:id="rId21"/>
    <p:sldId id="608" r:id="rId22"/>
    <p:sldId id="610" r:id="rId23"/>
    <p:sldId id="584" r:id="rId24"/>
    <p:sldId id="585" r:id="rId25"/>
    <p:sldId id="612" r:id="rId26"/>
    <p:sldId id="586" r:id="rId27"/>
    <p:sldId id="589" r:id="rId28"/>
    <p:sldId id="590" r:id="rId29"/>
    <p:sldId id="591" r:id="rId30"/>
    <p:sldId id="614" r:id="rId31"/>
    <p:sldId id="587" r:id="rId32"/>
    <p:sldId id="615" r:id="rId33"/>
    <p:sldId id="616" r:id="rId34"/>
    <p:sldId id="617" r:id="rId35"/>
    <p:sldId id="593" r:id="rId36"/>
    <p:sldId id="618" r:id="rId37"/>
    <p:sldId id="620" r:id="rId38"/>
    <p:sldId id="619" r:id="rId39"/>
    <p:sldId id="596" r:id="rId40"/>
    <p:sldId id="621" r:id="rId41"/>
    <p:sldId id="602" r:id="rId42"/>
    <p:sldId id="622" r:id="rId43"/>
    <p:sldId id="603" r:id="rId44"/>
    <p:sldId id="606" r:id="rId45"/>
    <p:sldId id="607" r:id="rId46"/>
    <p:sldId id="594" r:id="rId47"/>
    <p:sldId id="588" r:id="rId48"/>
    <p:sldId id="267" r:id="rId4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66FF33"/>
    <a:srgbClr val="66FFFF"/>
    <a:srgbClr val="FF66FF"/>
    <a:srgbClr val="0036A2"/>
    <a:srgbClr val="0308E3"/>
    <a:srgbClr val="CC00FF"/>
    <a:srgbClr val="FF9933"/>
    <a:srgbClr val="66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629" autoAdjust="0"/>
  </p:normalViewPr>
  <p:slideViewPr>
    <p:cSldViewPr>
      <p:cViewPr varScale="1">
        <p:scale>
          <a:sx n="65" d="100"/>
          <a:sy n="65" d="100"/>
        </p:scale>
        <p:origin x="15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List_aplikace_Microsoft_Excel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akovaj\Documents\radiova%20vl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02"/>
          <c:w val="0.37776159230096373"/>
          <c:h val="0.683876859142607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C9C-496C-B578-BAE6DFE904EC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C9C-496C-B578-BAE6DFE904EC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C9C-496C-B578-BAE6DFE904EC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C9C-496C-B578-BAE6DFE904EC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EC9C-496C-B578-BAE6DFE90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486976"/>
        <c:axId val="123488896"/>
      </c:scatterChart>
      <c:valAx>
        <c:axId val="12348697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686"/>
              <c:y val="0.51293963254593433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23488896"/>
        <c:crossesAt val="0"/>
        <c:crossBetween val="midCat"/>
        <c:majorUnit val="1"/>
        <c:minorUnit val="1"/>
      </c:valAx>
      <c:valAx>
        <c:axId val="123488896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23486976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18"/>
          <c:w val="0.37776159230096396"/>
          <c:h val="0.683876859142607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8A6-47F8-BB69-F16ABBEC80AA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8A6-47F8-BB69-F16ABBEC80AA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8A6-47F8-BB69-F16ABBEC80AA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8A6-47F8-BB69-F16ABBEC80AA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18A6-47F8-BB69-F16ABBEC8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355904"/>
        <c:axId val="147362176"/>
      </c:scatterChart>
      <c:valAx>
        <c:axId val="147355904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753"/>
              <c:y val="0.51293963254593467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47362176"/>
        <c:crossesAt val="0"/>
        <c:crossBetween val="midCat"/>
        <c:majorUnit val="1"/>
        <c:minorUnit val="1"/>
      </c:valAx>
      <c:valAx>
        <c:axId val="147362176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47355904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18"/>
          <c:w val="0.37776159230096396"/>
          <c:h val="0.683876859142607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519-4E19-AE1B-E06B3F19B106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519-4E19-AE1B-E06B3F19B106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519-4E19-AE1B-E06B3F19B106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519-4E19-AE1B-E06B3F19B106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5519-4E19-AE1B-E06B3F19B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427712"/>
        <c:axId val="147429632"/>
      </c:scatterChart>
      <c:valAx>
        <c:axId val="147427712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753"/>
              <c:y val="0.51293963254593467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47429632"/>
        <c:crossesAt val="0"/>
        <c:crossBetween val="midCat"/>
        <c:majorUnit val="1"/>
        <c:minorUnit val="1"/>
      </c:valAx>
      <c:valAx>
        <c:axId val="147429632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47427712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18"/>
          <c:w val="0.37776159230096396"/>
          <c:h val="0.683876859142607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633-4BE6-8896-AA8468AE9984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633-4BE6-8896-AA8468AE9984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633-4BE6-8896-AA8468AE9984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633-4BE6-8896-AA8468AE9984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0633-4BE6-8896-AA8468AE9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66592"/>
        <c:axId val="147568512"/>
      </c:scatterChart>
      <c:valAx>
        <c:axId val="147566592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753"/>
              <c:y val="0.51293963254593467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47568512"/>
        <c:crossesAt val="0"/>
        <c:crossBetween val="midCat"/>
        <c:majorUnit val="1"/>
        <c:minorUnit val="1"/>
      </c:valAx>
      <c:valAx>
        <c:axId val="147568512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47566592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18"/>
          <c:w val="0.37776159230096396"/>
          <c:h val="0.683876859142607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C4C-46B8-A154-5CBC49DE5A96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C4C-46B8-A154-5CBC49DE5A96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C4C-46B8-A154-5CBC49DE5A96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C4C-46B8-A154-5CBC49DE5A96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CC4C-46B8-A154-5CBC49DE5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621760"/>
        <c:axId val="147623936"/>
      </c:scatterChart>
      <c:valAx>
        <c:axId val="147621760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753"/>
              <c:y val="0.51293963254593467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47623936"/>
        <c:crossesAt val="0"/>
        <c:crossBetween val="midCat"/>
        <c:majorUnit val="1"/>
        <c:minorUnit val="1"/>
      </c:valAx>
      <c:valAx>
        <c:axId val="147623936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47621760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18"/>
          <c:w val="0.37776159230096396"/>
          <c:h val="0.683876859142607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E0E-4FD7-9149-F5477F9CA38F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E0E-4FD7-9149-F5477F9CA38F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E0E-4FD7-9149-F5477F9CA38F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E0E-4FD7-9149-F5477F9CA38F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7E0E-4FD7-9149-F5477F9CA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986496"/>
        <c:axId val="146988416"/>
      </c:scatterChart>
      <c:valAx>
        <c:axId val="14698649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753"/>
              <c:y val="0.51293963254593467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46988416"/>
        <c:crossesAt val="0"/>
        <c:crossBetween val="midCat"/>
        <c:majorUnit val="1"/>
        <c:minorUnit val="1"/>
      </c:valAx>
      <c:valAx>
        <c:axId val="146988416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46986496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49"/>
          <c:w val="0.3777615923009644"/>
          <c:h val="0.683876859142607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936-457C-A49A-FAE78D08A134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936-457C-A49A-FAE78D08A134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936-457C-A49A-FAE78D08A134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936-457C-A49A-FAE78D08A134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0936-457C-A49A-FAE78D08A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461312"/>
        <c:axId val="158463488"/>
      </c:scatterChart>
      <c:valAx>
        <c:axId val="158461312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886"/>
              <c:y val="0.51293963254593544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58463488"/>
        <c:crossesAt val="0"/>
        <c:crossBetween val="midCat"/>
        <c:majorUnit val="1"/>
        <c:minorUnit val="1"/>
      </c:valAx>
      <c:valAx>
        <c:axId val="158463488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58461312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49"/>
          <c:w val="0.3777615923009644"/>
          <c:h val="0.683876859142607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0D-4B84-A9DB-2E18412BF1EA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0D-4B84-A9DB-2E18412BF1EA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20D-4B84-A9DB-2E18412BF1EA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20D-4B84-A9DB-2E18412BF1EA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620D-4B84-A9DB-2E18412BF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116288"/>
        <c:axId val="158794880"/>
      </c:scatterChart>
      <c:valAx>
        <c:axId val="15911628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886"/>
              <c:y val="0.51293963254593544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58794880"/>
        <c:crossesAt val="0"/>
        <c:crossBetween val="midCat"/>
        <c:majorUnit val="1"/>
        <c:minorUnit val="1"/>
      </c:valAx>
      <c:valAx>
        <c:axId val="158794880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59116288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49"/>
          <c:w val="0.3777615923009644"/>
          <c:h val="0.683876859142607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C92-4558-BA16-C6A53CC2AFF1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C92-4558-BA16-C6A53CC2AFF1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C92-4558-BA16-C6A53CC2AFF1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C92-4558-BA16-C6A53CC2AFF1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FC92-4558-BA16-C6A53CC2A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724672"/>
        <c:axId val="159726592"/>
      </c:scatterChart>
      <c:valAx>
        <c:axId val="159724672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886"/>
              <c:y val="0.51293963254593544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59726592"/>
        <c:crossesAt val="0"/>
        <c:crossBetween val="midCat"/>
        <c:majorUnit val="1"/>
        <c:minorUnit val="1"/>
      </c:valAx>
      <c:valAx>
        <c:axId val="159726592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59724672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49"/>
          <c:w val="0.3777615923009644"/>
          <c:h val="0.683876859142607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40D-41C8-8787-2A1CB188E1E8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40D-41C8-8787-2A1CB188E1E8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40D-41C8-8787-2A1CB188E1E8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40D-41C8-8787-2A1CB188E1E8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A40D-41C8-8787-2A1CB188E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007488"/>
        <c:axId val="159009408"/>
      </c:scatterChart>
      <c:valAx>
        <c:axId val="15900748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886"/>
              <c:y val="0.51293963254593544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59009408"/>
        <c:crossesAt val="0"/>
        <c:crossBetween val="midCat"/>
        <c:majorUnit val="1"/>
        <c:minorUnit val="1"/>
      </c:valAx>
      <c:valAx>
        <c:axId val="159009408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59007488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49"/>
          <c:w val="0.3777615923009644"/>
          <c:h val="0.683876859142607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D26-4F6D-A91F-F9F8563AC3A8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D26-4F6D-A91F-F9F8563AC3A8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D26-4F6D-A91F-F9F8563AC3A8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D26-4F6D-A91F-F9F8563AC3A8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6D26-4F6D-A91F-F9F8563AC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533696"/>
        <c:axId val="159535872"/>
      </c:scatterChart>
      <c:valAx>
        <c:axId val="15953369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886"/>
              <c:y val="0.51293963254593544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59535872"/>
        <c:crossesAt val="0"/>
        <c:crossBetween val="midCat"/>
        <c:majorUnit val="1"/>
        <c:minorUnit val="1"/>
      </c:valAx>
      <c:valAx>
        <c:axId val="159535872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59533696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02"/>
          <c:w val="0.37776159230096373"/>
          <c:h val="0.683876859142607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9D2-4654-BB86-240B0960655A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9D2-4654-BB86-240B0960655A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9D2-4654-BB86-240B0960655A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9D2-4654-BB86-240B0960655A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9D2-4654-BB86-240B09606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736192"/>
        <c:axId val="117738112"/>
      </c:scatterChart>
      <c:valAx>
        <c:axId val="117736192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686"/>
              <c:y val="0.51293963254593433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17738112"/>
        <c:crossesAt val="0"/>
        <c:crossBetween val="midCat"/>
        <c:majorUnit val="1"/>
        <c:minorUnit val="1"/>
      </c:valAx>
      <c:valAx>
        <c:axId val="117738112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17736192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49"/>
          <c:w val="0.3777615923009644"/>
          <c:h val="0.683876859142607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D0F-4AC8-9873-8C07E858008D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D0F-4AC8-9873-8C07E858008D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D0F-4AC8-9873-8C07E858008D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D0F-4AC8-9873-8C07E858008D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ED0F-4AC8-9873-8C07E8580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598848"/>
        <c:axId val="159613312"/>
      </c:scatterChart>
      <c:valAx>
        <c:axId val="159598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886"/>
              <c:y val="0.51293963254593544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59613312"/>
        <c:crossesAt val="0"/>
        <c:crossBetween val="midCat"/>
        <c:majorUnit val="1"/>
        <c:minorUnit val="1"/>
      </c:valAx>
      <c:valAx>
        <c:axId val="159613312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59598848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49"/>
          <c:w val="0.3777615923009644"/>
          <c:h val="0.683876859142607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17F-49D7-B4C3-21BAF96D0FFD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17F-49D7-B4C3-21BAF96D0FFD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17F-49D7-B4C3-21BAF96D0FFD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17F-49D7-B4C3-21BAF96D0FFD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B17F-49D7-B4C3-21BAF96D0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088448"/>
        <c:axId val="160090368"/>
      </c:scatterChart>
      <c:valAx>
        <c:axId val="1600884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886"/>
              <c:y val="0.51293963254593544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60090368"/>
        <c:crossesAt val="0"/>
        <c:crossBetween val="midCat"/>
        <c:majorUnit val="1"/>
        <c:minorUnit val="1"/>
      </c:valAx>
      <c:valAx>
        <c:axId val="160090368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60088448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49"/>
          <c:w val="0.3777615923009644"/>
          <c:h val="0.683876859142607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4BF-4630-B83C-8A2CF4888687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4BF-4630-B83C-8A2CF4888687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4BF-4630-B83C-8A2CF4888687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4BF-4630-B83C-8A2CF4888687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64BF-4630-B83C-8A2CF4888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176512"/>
        <c:axId val="170178432"/>
      </c:scatterChart>
      <c:valAx>
        <c:axId val="170176512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886"/>
              <c:y val="0.51293963254593544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70178432"/>
        <c:crossesAt val="0"/>
        <c:crossBetween val="midCat"/>
        <c:majorUnit val="1"/>
        <c:minorUnit val="1"/>
      </c:valAx>
      <c:valAx>
        <c:axId val="170178432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70176512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49"/>
          <c:w val="0.3777615923009644"/>
          <c:h val="0.683876859142607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B73-4B40-997B-826CF212BFBB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B73-4B40-997B-826CF212BFBB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B73-4B40-997B-826CF212BFBB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B73-4B40-997B-826CF212BFBB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6B73-4B40-997B-826CF212B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912192"/>
        <c:axId val="169914368"/>
      </c:scatterChart>
      <c:valAx>
        <c:axId val="169912192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886"/>
              <c:y val="0.51293963254593544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69914368"/>
        <c:crossesAt val="0"/>
        <c:crossBetween val="midCat"/>
        <c:majorUnit val="1"/>
        <c:minorUnit val="1"/>
      </c:valAx>
      <c:valAx>
        <c:axId val="169914368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69912192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49"/>
          <c:w val="0.3777615923009644"/>
          <c:h val="0.683876859142607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854-49DC-9B8E-833D1C537E0C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854-49DC-9B8E-833D1C537E0C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854-49DC-9B8E-833D1C537E0C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854-49DC-9B8E-833D1C537E0C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7854-49DC-9B8E-833D1C537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112512"/>
        <c:axId val="170114432"/>
      </c:scatterChart>
      <c:valAx>
        <c:axId val="170112512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886"/>
              <c:y val="0.51293963254593544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70114432"/>
        <c:crossesAt val="0"/>
        <c:crossBetween val="midCat"/>
        <c:majorUnit val="1"/>
        <c:minorUnit val="1"/>
      </c:valAx>
      <c:valAx>
        <c:axId val="170114432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70112512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108162179028326"/>
          <c:y val="5.3714947641447075E-2"/>
          <c:w val="0.4658473285244939"/>
          <c:h val="0.88625247217721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71C5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91-44A4-958D-E7FA0A1CA4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491-44A4-958D-E7FA0A1CA4BF}"/>
              </c:ext>
            </c:extLst>
          </c:dPt>
          <c:dPt>
            <c:idx val="3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491-44A4-958D-E7FA0A1CA4BF}"/>
              </c:ext>
            </c:extLst>
          </c:dPt>
          <c:dPt>
            <c:idx val="4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8491-44A4-958D-E7FA0A1CA4BF}"/>
              </c:ext>
            </c:extLst>
          </c:dPt>
          <c:dPt>
            <c:idx val="5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8491-44A4-958D-E7FA0A1CA4BF}"/>
              </c:ext>
            </c:extLst>
          </c:dPt>
          <c:dPt>
            <c:idx val="6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8491-44A4-958D-E7FA0A1CA4B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491-44A4-958D-E7FA0A1CA4B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491-44A4-958D-E7FA0A1CA4B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491-44A4-958D-E7FA0A1CA4B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8491-44A4-958D-E7FA0A1CA4BF}"/>
              </c:ext>
            </c:extLst>
          </c:dPt>
          <c:dPt>
            <c:idx val="12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0-8491-44A4-958D-E7FA0A1CA4BF}"/>
              </c:ext>
            </c:extLst>
          </c:dPt>
          <c:dPt>
            <c:idx val="13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8491-44A4-958D-E7FA0A1CA4BF}"/>
              </c:ext>
            </c:extLst>
          </c:dPt>
          <c:dPt>
            <c:idx val="14"/>
            <c:invertIfNegative val="0"/>
            <c:bubble3D val="0"/>
            <c:spPr>
              <a:solidFill>
                <a:srgbClr val="84838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8491-44A4-958D-E7FA0A1CA4BF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8491-44A4-958D-E7FA0A1CA4BF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8491-44A4-958D-E7FA0A1CA4B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8491-44A4-958D-E7FA0A1CA4B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8491-44A4-958D-E7FA0A1CA4BF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8491-44A4-958D-E7FA0A1CA4B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8491-44A4-958D-E7FA0A1CA4BF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8491-44A4-958D-E7FA0A1CA4BF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8491-44A4-958D-E7FA0A1CA4BF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Sheet1!$A$2:$B$22</c:f>
              <c:multiLvlStrCache>
                <c:ptCount val="21"/>
                <c:lvl>
                  <c:pt idx="0">
                    <c:v>Muž</c:v>
                  </c:pt>
                  <c:pt idx="1">
                    <c:v>Žena</c:v>
                  </c:pt>
                  <c:pt idx="3">
                    <c:v>70-74 let</c:v>
                  </c:pt>
                  <c:pt idx="4">
                    <c:v>75-79 let</c:v>
                  </c:pt>
                  <c:pt idx="5">
                    <c:v>80-84 let</c:v>
                  </c:pt>
                  <c:pt idx="6">
                    <c:v>85 a více let</c:v>
                  </c:pt>
                  <c:pt idx="8">
                    <c:v>Bez maturity</c:v>
                  </c:pt>
                  <c:pt idx="9">
                    <c:v>S maturitou</c:v>
                  </c:pt>
                  <c:pt idx="10">
                    <c:v>VŠ</c:v>
                  </c:pt>
                  <c:pt idx="12">
                    <c:v>Obec do 999 obyvatel</c:v>
                  </c:pt>
                  <c:pt idx="13">
                    <c:v>Obec s 1000 – 4999 obyvateli</c:v>
                  </c:pt>
                  <c:pt idx="14">
                    <c:v>Město s 5000 – 19999 obyvateli</c:v>
                  </c:pt>
                  <c:pt idx="15">
                    <c:v>Město s 20000 – 99999 obyvateli</c:v>
                  </c:pt>
                  <c:pt idx="16">
                    <c:v>Velkoměsto nad 100 000 obyvatel</c:v>
                  </c:pt>
                  <c:pt idx="18">
                    <c:v>Praha a Středočeský kraj</c:v>
                  </c:pt>
                  <c:pt idx="19">
                    <c:v>Čechy</c:v>
                  </c:pt>
                  <c:pt idx="20">
                    <c:v>Morava</c:v>
                  </c:pt>
                </c:lvl>
                <c:lvl>
                  <c:pt idx="0">
                    <c:v>Pohlaví</c:v>
                  </c:pt>
                  <c:pt idx="3">
                    <c:v>Věk</c:v>
                  </c:pt>
                  <c:pt idx="8">
                    <c:v>Vzdělání</c:v>
                  </c:pt>
                  <c:pt idx="12">
                    <c:v>Velikost obce</c:v>
                  </c:pt>
                  <c:pt idx="18">
                    <c:v>Oblast</c:v>
                  </c:pt>
                </c:lvl>
              </c:multiLvlStrCache>
            </c:multiLvl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36.078431372549019</c:v>
                </c:pt>
                <c:pt idx="1">
                  <c:v>63.921568627450974</c:v>
                </c:pt>
                <c:pt idx="3">
                  <c:v>40</c:v>
                </c:pt>
                <c:pt idx="4">
                  <c:v>20.784313725490197</c:v>
                </c:pt>
                <c:pt idx="5">
                  <c:v>32.941176470588232</c:v>
                </c:pt>
                <c:pt idx="6">
                  <c:v>6.2745098039215685</c:v>
                </c:pt>
                <c:pt idx="8">
                  <c:v>44.705882352941181</c:v>
                </c:pt>
                <c:pt idx="9">
                  <c:v>32.156862745098039</c:v>
                </c:pt>
                <c:pt idx="10">
                  <c:v>23.137254901960784</c:v>
                </c:pt>
                <c:pt idx="12">
                  <c:v>16.470588235294116</c:v>
                </c:pt>
                <c:pt idx="13">
                  <c:v>16.862745098039216</c:v>
                </c:pt>
                <c:pt idx="14">
                  <c:v>21.96078431372549</c:v>
                </c:pt>
                <c:pt idx="15">
                  <c:v>21.96078431372549</c:v>
                </c:pt>
                <c:pt idx="16">
                  <c:v>22.745098039215687</c:v>
                </c:pt>
                <c:pt idx="18">
                  <c:v>12.941176470588237</c:v>
                </c:pt>
                <c:pt idx="19">
                  <c:v>59.215686274509807</c:v>
                </c:pt>
                <c:pt idx="20">
                  <c:v>27.843137254901961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2-4930-9BDE-E71A20021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462976"/>
        <c:axId val="210481152"/>
      </c:barChart>
      <c:catAx>
        <c:axId val="2104629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210481152"/>
        <c:crosses val="autoZero"/>
        <c:auto val="1"/>
        <c:lblAlgn val="ctr"/>
        <c:lblOffset val="300"/>
        <c:noMultiLvlLbl val="0"/>
      </c:catAx>
      <c:valAx>
        <c:axId val="21048115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210462976"/>
        <c:crosses val="max"/>
        <c:crossBetween val="between"/>
        <c:majorUnit val="2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cs-CZ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02"/>
          <c:w val="0.37776159230096373"/>
          <c:h val="0.683876859142607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5FF-4A72-ACFF-A42DA418A443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5FF-4A72-ACFF-A42DA418A443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5FF-4A72-ACFF-A42DA418A443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5FF-4A72-ACFF-A42DA418A443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D5FF-4A72-ACFF-A42DA418A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171648"/>
        <c:axId val="126550016"/>
      </c:scatterChart>
      <c:valAx>
        <c:axId val="1321716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686"/>
              <c:y val="0.51293963254593433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26550016"/>
        <c:crossesAt val="0"/>
        <c:crossBetween val="midCat"/>
        <c:majorUnit val="1"/>
        <c:minorUnit val="1"/>
      </c:valAx>
      <c:valAx>
        <c:axId val="126550016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32171648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02"/>
          <c:w val="0.37776159230096373"/>
          <c:h val="0.683876859142607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0F6-4D89-BD3E-D13D2EB3D37D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0F6-4D89-BD3E-D13D2EB3D37D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0F6-4D89-BD3E-D13D2EB3D37D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0F6-4D89-BD3E-D13D2EB3D37D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80F6-4D89-BD3E-D13D2EB3D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058880"/>
        <c:axId val="128060800"/>
      </c:scatterChart>
      <c:valAx>
        <c:axId val="128058880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686"/>
              <c:y val="0.51293963254593433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28060800"/>
        <c:crossesAt val="0"/>
        <c:crossBetween val="midCat"/>
        <c:majorUnit val="1"/>
        <c:minorUnit val="1"/>
      </c:valAx>
      <c:valAx>
        <c:axId val="128060800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28058880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02"/>
          <c:w val="0.37776159230096373"/>
          <c:h val="0.683876859142607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383-46E7-9FFB-279FF9C6DCC1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383-46E7-9FFB-279FF9C6DCC1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383-46E7-9FFB-279FF9C6DCC1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383-46E7-9FFB-279FF9C6DCC1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5383-46E7-9FFB-279FF9C6D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447616"/>
        <c:axId val="132253184"/>
      </c:scatterChart>
      <c:valAx>
        <c:axId val="13244761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686"/>
              <c:y val="0.51293963254593433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32253184"/>
        <c:crossesAt val="0"/>
        <c:crossBetween val="midCat"/>
        <c:majorUnit val="1"/>
        <c:minorUnit val="1"/>
      </c:valAx>
      <c:valAx>
        <c:axId val="132253184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32447616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02"/>
          <c:w val="0.37776159230096373"/>
          <c:h val="0.683876859142607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381-4C48-B54F-7E2EE33C3E97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381-4C48-B54F-7E2EE33C3E97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381-4C48-B54F-7E2EE33C3E97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381-4C48-B54F-7E2EE33C3E97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B381-4C48-B54F-7E2EE33C3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320256"/>
        <c:axId val="132322432"/>
      </c:scatterChart>
      <c:valAx>
        <c:axId val="13232025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686"/>
              <c:y val="0.51293963254593433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32322432"/>
        <c:crossesAt val="0"/>
        <c:crossBetween val="midCat"/>
        <c:majorUnit val="1"/>
        <c:minorUnit val="1"/>
      </c:valAx>
      <c:valAx>
        <c:axId val="132322432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32320256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02"/>
          <c:w val="0.37776159230096373"/>
          <c:h val="0.683876859142607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A9-44CB-9696-A9C9AE894059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A9-44CB-9696-A9C9AE894059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1A9-44CB-9696-A9C9AE894059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1A9-44CB-9696-A9C9AE894059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E1A9-44CB-9696-A9C9AE894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535424"/>
        <c:axId val="132537344"/>
      </c:scatterChart>
      <c:valAx>
        <c:axId val="132535424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686"/>
              <c:y val="0.51293963254593433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32537344"/>
        <c:crossesAt val="0"/>
        <c:crossBetween val="midCat"/>
        <c:majorUnit val="1"/>
        <c:minorUnit val="1"/>
      </c:valAx>
      <c:valAx>
        <c:axId val="132537344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32535424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02"/>
          <c:w val="0.37776159230096373"/>
          <c:h val="0.683876859142607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558-417C-B75A-6B0872AD38E1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558-417C-B75A-6B0872AD38E1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558-417C-B75A-6B0872AD38E1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558-417C-B75A-6B0872AD38E1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0558-417C-B75A-6B0872AD3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879744"/>
        <c:axId val="138881664"/>
      </c:scatterChart>
      <c:valAx>
        <c:axId val="138879744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686"/>
              <c:y val="0.51293963254593433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38881664"/>
        <c:crossesAt val="0"/>
        <c:crossBetween val="midCat"/>
        <c:majorUnit val="1"/>
        <c:minorUnit val="1"/>
      </c:valAx>
      <c:valAx>
        <c:axId val="138881664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38879744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06933508311456"/>
          <c:y val="0.1388888888888889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964129483814516"/>
          <c:y val="0.14850721784777018"/>
          <c:w val="0.37776159230096396"/>
          <c:h val="0.683876859142607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i(t)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ABC-444E-858D-AC204CACB8DC}"/>
              </c:ext>
            </c:extLst>
          </c:dPt>
          <c:dPt>
            <c:idx val="2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ABC-444E-858D-AC204CACB8DC}"/>
              </c:ext>
            </c:extLst>
          </c:dPt>
          <c:dPt>
            <c:idx val="3"/>
            <c:bubble3D val="0"/>
            <c:spPr>
              <a:ln>
                <a:solidFill>
                  <a:srgbClr val="971D5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ABC-444E-858D-AC204CACB8DC}"/>
              </c:ext>
            </c:extLst>
          </c:dPt>
          <c:dPt>
            <c:idx val="4"/>
            <c:bubble3D val="0"/>
            <c:spPr>
              <a:ln>
                <a:solidFill>
                  <a:srgbClr val="0052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ABC-444E-858D-AC204CACB8DC}"/>
              </c:ext>
            </c:extLst>
          </c:dPt>
          <c:y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-2</c:v>
                </c:pt>
                <c:pt idx="2">
                  <c:v>2</c:v>
                </c:pt>
                <c:pt idx="3">
                  <c:v>-2</c:v>
                </c:pt>
                <c:pt idx="4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1ABC-444E-858D-AC204CACB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208832"/>
        <c:axId val="147211008"/>
      </c:scatterChart>
      <c:valAx>
        <c:axId val="147208832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t</a:t>
                </a:r>
              </a:p>
            </c:rich>
          </c:tx>
          <c:layout>
            <c:manualLayout>
              <c:xMode val="edge"/>
              <c:yMode val="edge"/>
              <c:x val="0.71732064741907753"/>
              <c:y val="0.51293963254593467"/>
            </c:manualLayout>
          </c:layout>
          <c:overlay val="0"/>
        </c:title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47211008"/>
        <c:crossesAt val="0"/>
        <c:crossBetween val="midCat"/>
        <c:majorUnit val="1"/>
        <c:minorUnit val="1"/>
      </c:valAx>
      <c:valAx>
        <c:axId val="147211008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898989"/>
            </a:solidFill>
          </a:ln>
        </c:spPr>
        <c:crossAx val="147208832"/>
        <c:crossesAt val="1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0.93497</cdr:y>
    </cdr:from>
    <cdr:to>
      <cdr:x>0.93759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0" y="4900960"/>
          <a:ext cx="4965399" cy="3408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r"/>
          <a:r>
            <a:rPr lang="cs-CZ" sz="1000" dirty="0">
              <a:solidFill>
                <a:schemeClr val="tx1"/>
              </a:solidFill>
            </a:rPr>
            <a:t>Všichni respondenti, </a:t>
          </a:r>
          <a:r>
            <a:rPr lang="cs-CZ" sz="1000" dirty="0" smtClean="0">
              <a:solidFill>
                <a:schemeClr val="tx1"/>
              </a:solidFill>
            </a:rPr>
            <a:t>n=255</a:t>
          </a:r>
          <a:r>
            <a:rPr lang="en-US" sz="1000" dirty="0" smtClean="0">
              <a:solidFill>
                <a:schemeClr val="tx1"/>
              </a:solidFill>
            </a:rPr>
            <a:t> </a:t>
          </a:r>
          <a:r>
            <a:rPr lang="en-US" sz="1000" dirty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C55D3-5C0F-4518-8DD8-B16BB9E598CD}" type="datetimeFigureOut">
              <a:rPr lang="cs-CZ" smtClean="0"/>
              <a:t>12.07.2021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55E00-2525-4041-BC5F-4DC298272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69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F62F3-E44E-4B42-A9AC-67CD5388EFA9}" type="datetimeFigureOut">
              <a:rPr lang="cs-CZ" smtClean="0"/>
              <a:pPr/>
              <a:t>12.07.2021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FA71-F1A7-4883-B24C-C03570638A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0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edian.cz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chart" Target="../charts/chart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chart" Target="../charts/chart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estovani.idnes.cz/nejslavnejsi-ceske-visky-na-stope-hujera-otika-a-konopnice-pab-/foto.asp?foto1=TOM1e600c_krecovice_29.jpg" TargetMode="External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edian.cz/" TargetMode="Externa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10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estovani.idnes.cz/nejslavnejsi-ceske-visky-na-stope-hujera-otika-a-konopnice-pab-/foto.asp?foto1=TOM1e600c_krecovice_29.jpg" TargetMode="External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edian.cz/" TargetMode="Externa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chart" Target="../charts/chart1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chart" Target="../charts/chart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estovani.idnes.cz/nejslavnejsi-ceske-visky-na-stope-hujera-otika-a-konopnice-pab-/foto.asp?foto1=TOM1e600c_krecovice_29.jpg" TargetMode="External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estovani.idnes.cz/nejslavnejsi-ceske-visky-na-stope-hujera-otika-a-konopnice-pab-/foto.asp?foto1=TOM1e600c_krecovice_29.jpg" TargetMode="External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edian.cz/" TargetMode="Externa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chart" Target="../charts/chart1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chart" Target="../charts/chart14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estovani.idnes.cz/nejslavnejsi-ceske-visky-na-stope-hujera-otika-a-konopnice-pab-/foto.asp?foto1=TOM1e600c_krecovice_29.jpg" TargetMode="External"/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edian.cz/" TargetMode="Externa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chart" Target="../charts/chart1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chart" Target="../charts/chart16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estovani.idnes.cz/nejslavnejsi-ceske-visky-na-stope-hujera-otika-a-konopnice-pab-/foto.asp?foto1=TOM1e600c_krecovice_29.jpg" TargetMode="External"/><Relationship Id="rId1" Type="http://schemas.openxmlformats.org/officeDocument/2006/relationships/slideMaster" Target="../slideMasters/slideMaster9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edian.cz/" TargetMode="Externa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4" Type="http://schemas.openxmlformats.org/officeDocument/2006/relationships/chart" Target="../charts/chart1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4" Type="http://schemas.openxmlformats.org/officeDocument/2006/relationships/chart" Target="../charts/chart18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estovani.idnes.cz/nejslavnejsi-ceske-visky-na-stope-hujera-otika-a-konopnice-pab-/foto.asp?foto1=TOM1e600c_krecovice_29.jpg" TargetMode="External"/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edian.cz/" TargetMode="Externa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Relationship Id="rId4" Type="http://schemas.openxmlformats.org/officeDocument/2006/relationships/chart" Target="../charts/chart1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Relationship Id="rId4" Type="http://schemas.openxmlformats.org/officeDocument/2006/relationships/chart" Target="../charts/chart20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estovani.idnes.cz/nejslavnejsi-ceske-visky-na-stope-hujera-otika-a-konopnice-pab-/foto.asp?foto1=TOM1e600c_krecovice_29.jpg" TargetMode="External"/><Relationship Id="rId1" Type="http://schemas.openxmlformats.org/officeDocument/2006/relationships/slideMaster" Target="../slideMasters/slideMaster11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1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1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1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1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Master" Target="../slideMasters/slideMaster11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edian.cz/" TargetMode="Externa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Relationship Id="rId4" Type="http://schemas.openxmlformats.org/officeDocument/2006/relationships/chart" Target="../charts/chart2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Relationship Id="rId4" Type="http://schemas.openxmlformats.org/officeDocument/2006/relationships/chart" Target="../charts/chart22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2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2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estovani.idnes.cz/nejslavnejsi-ceske-visky-na-stope-hujera-otika-a-konopnice-pab-/foto.asp?foto1=TOM1e600c_krecovice_29.jpg" TargetMode="External"/><Relationship Id="rId1" Type="http://schemas.openxmlformats.org/officeDocument/2006/relationships/slideMaster" Target="../slideMasters/slideMaster12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2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2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2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2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2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12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2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12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2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2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2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Master" Target="../slideMasters/slideMaster12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Master" Target="../slideMasters/slideMaster12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edian.cz/" TargetMode="Externa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Relationship Id="rId4" Type="http://schemas.openxmlformats.org/officeDocument/2006/relationships/chart" Target="../charts/chart2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Relationship Id="rId4" Type="http://schemas.openxmlformats.org/officeDocument/2006/relationships/chart" Target="../charts/chart24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3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estovani.idnes.cz/nejslavnejsi-ceske-visky-na-stope-hujera-otika-a-konopnice-pab-/foto.asp?foto1=TOM1e600c_krecovice_29.jpg" TargetMode="External"/><Relationship Id="rId1" Type="http://schemas.openxmlformats.org/officeDocument/2006/relationships/slideMaster" Target="../slideMasters/slideMaster13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3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3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3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3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3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3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13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13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3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3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3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Master" Target="../slideMasters/slideMaster13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Master" Target="../slideMasters/slideMaster13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3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edian.cz/" TargetMode="Externa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edian.cz/" TargetMode="Externa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mar.org/" TargetMode="External"/><Relationship Id="rId2" Type="http://schemas.openxmlformats.org/officeDocument/2006/relationships/hyperlink" Target="http://www.simar.cz/" TargetMode="External"/><Relationship Id="rId1" Type="http://schemas.openxmlformats.org/officeDocument/2006/relationships/slideMaster" Target="../slideMasters/slideMaster14.xml"/><Relationship Id="rId4" Type="http://schemas.openxmlformats.org/officeDocument/2006/relationships/hyperlink" Target="http://www.tgisurveys.com/" TargetMode="Externa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4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4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4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4.xml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ar.cz/" TargetMode="External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4.xml"/><Relationship Id="rId5" Type="http://schemas.openxmlformats.org/officeDocument/2006/relationships/hyperlink" Target="http://www.tgisurveys.com/" TargetMode="External"/><Relationship Id="rId4" Type="http://schemas.openxmlformats.org/officeDocument/2006/relationships/hyperlink" Target="http://www.esomar.org/" TargetMode="Externa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mar.org/" TargetMode="External"/><Relationship Id="rId2" Type="http://schemas.openxmlformats.org/officeDocument/2006/relationships/hyperlink" Target="http://www.simar.cz/" TargetMode="External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41.jpeg"/><Relationship Id="rId4" Type="http://schemas.openxmlformats.org/officeDocument/2006/relationships/hyperlink" Target="http://www.tgisurveys.com/" TargetMode="Externa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chart" Target="../charts/chart3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mar.org/" TargetMode="External"/><Relationship Id="rId2" Type="http://schemas.openxmlformats.org/officeDocument/2006/relationships/hyperlink" Target="http://www.simar.cz/" TargetMode="External"/><Relationship Id="rId1" Type="http://schemas.openxmlformats.org/officeDocument/2006/relationships/slideMaster" Target="../slideMasters/slideMaster15.xml"/><Relationship Id="rId4" Type="http://schemas.openxmlformats.org/officeDocument/2006/relationships/hyperlink" Target="http://www.tgisurveys.com/" TargetMode="Externa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5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5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5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5.xml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ar.cz/" TargetMode="External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5.xml"/><Relationship Id="rId5" Type="http://schemas.openxmlformats.org/officeDocument/2006/relationships/hyperlink" Target="http://www.tgisurveys.com/" TargetMode="External"/><Relationship Id="rId4" Type="http://schemas.openxmlformats.org/officeDocument/2006/relationships/hyperlink" Target="http://www.esomar.org/" TargetMode="External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mar.org/" TargetMode="External"/><Relationship Id="rId2" Type="http://schemas.openxmlformats.org/officeDocument/2006/relationships/hyperlink" Target="http://www.simar.cz/" TargetMode="External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41.jpeg"/><Relationship Id="rId4" Type="http://schemas.openxmlformats.org/officeDocument/2006/relationships/hyperlink" Target="http://www.tgisurveys.com/" TargetMode="Externa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chart" Target="../charts/chart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mar.org/" TargetMode="External"/><Relationship Id="rId2" Type="http://schemas.openxmlformats.org/officeDocument/2006/relationships/hyperlink" Target="http://www.simar.cz/" TargetMode="External"/><Relationship Id="rId1" Type="http://schemas.openxmlformats.org/officeDocument/2006/relationships/slideMaster" Target="../slideMasters/slideMaster16.xml"/><Relationship Id="rId4" Type="http://schemas.openxmlformats.org/officeDocument/2006/relationships/hyperlink" Target="http://www.tgisurveys.com/" TargetMode="Externa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6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6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6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6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6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ar.cz/" TargetMode="External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6.xml"/><Relationship Id="rId5" Type="http://schemas.openxmlformats.org/officeDocument/2006/relationships/hyperlink" Target="http://www.tgisurveys.com/" TargetMode="External"/><Relationship Id="rId4" Type="http://schemas.openxmlformats.org/officeDocument/2006/relationships/hyperlink" Target="http://www.esomar.org/" TargetMode="Externa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mar.org/" TargetMode="External"/><Relationship Id="rId2" Type="http://schemas.openxmlformats.org/officeDocument/2006/relationships/hyperlink" Target="http://www.simar.cz/" TargetMode="External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41.jpeg"/><Relationship Id="rId4" Type="http://schemas.openxmlformats.org/officeDocument/2006/relationships/hyperlink" Target="http://www.tgisurveys.com/" TargetMode="Externa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7.xml"/></Relationships>
</file>

<file path=ppt/slideLayouts/_rels/slideLayout5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edian.cz/" TargetMode="External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7.xml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estovani.idnes.cz/nejslavnejsi-ceske-visky-na-stope-hujera-otika-a-konopnice-pab-/foto.asp?foto1=TOM1e600c_krecovice_29.jpg" TargetMode="External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www.median.cz/" TargetMode="Externa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chart" Target="../charts/chart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chart" Target="../charts/chart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estovani.idnes.cz/nejslavnejsi-ceske-visky-na-stope-hujera-otika-a-konopnice-pab-/foto.asp?foto1=TOM1e600c_krecovice_29.jpg" TargetMode="External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zT - ppt pozadi - 01 titu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800" y="2988002"/>
            <a:ext cx="7956000" cy="1470025"/>
          </a:xfrm>
        </p:spPr>
        <p:txBody>
          <a:bodyPr anchor="t" anchorCtr="0">
            <a:noAutofit/>
          </a:bodyPr>
          <a:lstStyle>
            <a:lvl1pPr algn="r">
              <a:lnSpc>
                <a:spcPts val="5400"/>
              </a:lnSpc>
              <a:defRPr sz="5000" b="1" u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590400" y="6192000"/>
            <a:ext cx="792000" cy="144000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cs-CZ" smtClean="0"/>
              <a:t>18. 3. 2019</a:t>
            </a:r>
            <a:endParaRPr lang="cs-CZ" dirty="0"/>
          </a:p>
        </p:txBody>
      </p:sp>
      <p:pic>
        <p:nvPicPr>
          <p:cNvPr id="7" name="Picture 6" descr="CRo - logo pro ppt - 01 titul _CRo-Cesky_rozhlas-Z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700" y="187200"/>
            <a:ext cx="2757966" cy="16200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590400" y="5652000"/>
            <a:ext cx="3168000" cy="144000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Václav Hradecký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4" y="1994721"/>
            <a:ext cx="8564291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CDCE4B80-C7BE-43A5-B6E1-594F11B45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9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730121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52969"/>
      </p:ext>
    </p:extLst>
  </p:cSld>
  <p:clrMapOvr>
    <a:masterClrMapping/>
  </p:clrMapOvr>
  <p:transition advClick="0">
    <p:randomBar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6" y="115889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673892"/>
      </p:ext>
    </p:extLst>
  </p:cSld>
  <p:clrMapOvr>
    <a:masterClrMapping/>
  </p:clrMapOvr>
  <p:transition advClick="0">
    <p:randomBar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31100"/>
      </p:ext>
    </p:extLst>
  </p:cSld>
  <p:clrMapOvr>
    <a:masterClrMapping/>
  </p:clrMapOvr>
  <p:transition advClick="0">
    <p:randomBar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Picture 4" descr="C:\Users\nemcovav\AppData\Local\Microsoft\Windows\Temporary Internet Files\Content.IE5\D6RV5IUJ\MP900431727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2"/>
          <a:stretch/>
        </p:blipFill>
        <p:spPr bwMode="auto">
          <a:xfrm>
            <a:off x="8460435" y="116632"/>
            <a:ext cx="5762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86312"/>
      </p:ext>
    </p:extLst>
  </p:cSld>
  <p:clrMapOvr>
    <a:masterClrMapping/>
  </p:clrMapOvr>
  <p:transition advClick="0">
    <p:randomBar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1" y="188640"/>
            <a:ext cx="687437" cy="5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45031"/>
      </p:ext>
    </p:extLst>
  </p:cSld>
  <p:clrMapOvr>
    <a:masterClrMapping/>
  </p:clrMapOvr>
  <p:transition advClick="0">
    <p:randomBar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1737"/>
      </p:ext>
    </p:extLst>
  </p:cSld>
  <p:clrMapOvr>
    <a:masterClrMapping/>
  </p:clrMapOvr>
  <p:transition advClick="0">
    <p:randomBar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03" y="304192"/>
            <a:ext cx="82677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98354"/>
      </p:ext>
    </p:extLst>
  </p:cSld>
  <p:clrMapOvr>
    <a:masterClrMapping/>
  </p:clrMapOvr>
  <p:transition advClick="0">
    <p:randomBar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60" y="253956"/>
            <a:ext cx="591270" cy="3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09610"/>
      </p:ext>
    </p:extLst>
  </p:cSld>
  <p:clrMapOvr>
    <a:masterClrMapping/>
  </p:clrMapOvr>
  <p:transition advClick="0">
    <p:randomBar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6" y="332658"/>
            <a:ext cx="832142" cy="2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93163"/>
      </p:ext>
    </p:extLst>
  </p:cSld>
  <p:clrMapOvr>
    <a:masterClrMapping/>
  </p:clrMapOvr>
  <p:transition advClick="0">
    <p:randomBar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6" y="305979"/>
            <a:ext cx="584395" cy="2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5870"/>
      </p:ext>
    </p:extLst>
  </p:cSld>
  <p:clrMapOvr>
    <a:masterClrMapping/>
  </p:clrMapOvr>
  <p:transition advClick="0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479154"/>
            <a:ext cx="38862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479154"/>
            <a:ext cx="38862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STEM/MARK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1" y="6745476"/>
            <a:ext cx="9143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174993" y="6243636"/>
            <a:ext cx="278037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60648"/>
            <a:ext cx="664468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370"/>
      </p:ext>
    </p:extLst>
  </p:cSld>
  <p:clrMapOvr>
    <a:masterClrMapping/>
  </p:clrMapOvr>
  <p:transition advClick="0">
    <p:randomBar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32656"/>
            <a:ext cx="464166" cy="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50385"/>
      </p:ext>
    </p:extLst>
  </p:cSld>
  <p:clrMapOvr>
    <a:masterClrMapping/>
  </p:clrMapOvr>
  <p:transition advClick="0">
    <p:randomBar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47741"/>
      </p:ext>
    </p:extLst>
  </p:cSld>
  <p:clrMapOvr>
    <a:masterClrMapping/>
  </p:clrMapOvr>
  <p:transition advClick="0">
    <p:randomBar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83058"/>
          <a:stretch/>
        </p:blipFill>
        <p:spPr>
          <a:xfrm>
            <a:off x="8254170" y="71440"/>
            <a:ext cx="792088" cy="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66034"/>
      </p:ext>
    </p:extLst>
  </p:cSld>
  <p:clrMapOvr>
    <a:masterClrMapping/>
  </p:clrMapOvr>
  <p:transition advClick="0">
    <p:randomBar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288301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2492900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85579210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39650673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367080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28801"/>
            <a:ext cx="2057400" cy="4497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28801"/>
            <a:ext cx="6019800" cy="4497363"/>
          </a:xfrm>
        </p:spPr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735615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3" y="1412776"/>
            <a:ext cx="5902345" cy="4468306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 userDrawn="1"/>
        </p:nvSpPr>
        <p:spPr bwMode="auto">
          <a:xfrm rot="5400000">
            <a:off x="5839373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4111181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9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3" y="785841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7" y="785841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5" y="785841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225 301 145,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271599"/>
      </p:ext>
    </p:extLst>
  </p:cSld>
  <p:clrMapOvr>
    <a:masterClrMapping/>
  </p:clrMapOvr>
  <p:transition advClick="0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</a:t>
            </a:r>
            <a:r>
              <a:rPr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poslechovosti rozhlasových stanic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af 1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175124718"/>
              </p:ext>
            </p:extLst>
          </p:nvPr>
        </p:nvGraphicFramePr>
        <p:xfrm>
          <a:off x="-504056" y="1916832"/>
          <a:ext cx="43559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9140807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528754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442770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112835" y="838899"/>
            <a:ext cx="8916865" cy="50364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176213" indent="0">
              <a:lnSpc>
                <a:spcPct val="150000"/>
              </a:lnSpc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360363" indent="-1841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536575" indent="-1778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  <a:endParaRPr lang="en-US" dirty="0" smtClean="0"/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nadpis 2"/>
          <p:cNvSpPr>
            <a:spLocks noGrp="1"/>
          </p:cNvSpPr>
          <p:nvPr>
            <p:ph type="title"/>
          </p:nvPr>
        </p:nvSpPr>
        <p:spPr>
          <a:xfrm>
            <a:off x="112835" y="111126"/>
            <a:ext cx="8916865" cy="6438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521258"/>
      </p:ext>
    </p:extLst>
  </p:cSld>
  <p:clrMapOvr>
    <a:masterClrMapping/>
  </p:clrMapOvr>
  <p:transition advClick="0">
    <p:randomBar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</a:t>
            </a:r>
            <a:r>
              <a:rPr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poslechovosti rozhlasových stanic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af 1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55864339"/>
              </p:ext>
            </p:extLst>
          </p:nvPr>
        </p:nvGraphicFramePr>
        <p:xfrm>
          <a:off x="-504056" y="1916832"/>
          <a:ext cx="43559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7361910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470864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295425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6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522175055"/>
              </p:ext>
            </p:extLst>
          </p:nvPr>
        </p:nvGraphicFramePr>
        <p:xfrm>
          <a:off x="4760728" y="3789040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896858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675478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38740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153361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512189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989812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7" descr="C:\Users\nemcovav\AppData\Local\Microsoft\Windows\Temporary Internet Files\Content.IE5\ZVZ42X3V\MP90040264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>
            <a:fillRect/>
          </a:stretch>
        </p:blipFill>
        <p:spPr bwMode="auto">
          <a:xfrm>
            <a:off x="8226425" y="44451"/>
            <a:ext cx="8651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874350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6" descr="C:\Users\nemcovav\AppData\Local\Microsoft\Windows\Temporary Internet Files\Content.IE5\7444V9ZU\MP900402001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92" y="39351"/>
            <a:ext cx="558079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05072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2" descr="C:\Users\Public\Pictures\zena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/>
          <a:stretch/>
        </p:blipFill>
        <p:spPr bwMode="auto">
          <a:xfrm>
            <a:off x="8316419" y="68030"/>
            <a:ext cx="758923" cy="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268845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7" descr="Křečovice, místo filmu Vesničko má středisková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120" cy="73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97326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12" descr="C:\Users\nemcovav\AppData\Local\Microsoft\Windows\Temporary Internet Files\Content.IE5\OIJ0JJ98\MP900422806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49" y="44624"/>
            <a:ext cx="812056" cy="8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6484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2" descr="C:\Users\Public\Pictures\znuden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60" y="4172"/>
            <a:ext cx="693387" cy="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7591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3704"/>
      </p:ext>
    </p:extLst>
  </p:cSld>
  <p:clrMapOvr>
    <a:masterClrMapping/>
  </p:clrMapOvr>
  <p:transition advClick="0">
    <p:randomBar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6" y="115889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382232"/>
      </p:ext>
    </p:extLst>
  </p:cSld>
  <p:clrMapOvr>
    <a:masterClrMapping/>
  </p:clrMapOvr>
  <p:transition advClick="0">
    <p:randomBar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80190"/>
      </p:ext>
    </p:extLst>
  </p:cSld>
  <p:clrMapOvr>
    <a:masterClrMapping/>
  </p:clrMapOvr>
  <p:transition advClick="0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629942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Picture 4" descr="C:\Users\nemcovav\AppData\Local\Microsoft\Windows\Temporary Internet Files\Content.IE5\D6RV5IUJ\MP900431727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2"/>
          <a:stretch/>
        </p:blipFill>
        <p:spPr bwMode="auto">
          <a:xfrm>
            <a:off x="8460435" y="116632"/>
            <a:ext cx="5762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908958"/>
      </p:ext>
    </p:extLst>
  </p:cSld>
  <p:clrMapOvr>
    <a:masterClrMapping/>
  </p:clrMapOvr>
  <p:transition advClick="0">
    <p:randomBar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1" y="188640"/>
            <a:ext cx="687437" cy="5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3653"/>
      </p:ext>
    </p:extLst>
  </p:cSld>
  <p:clrMapOvr>
    <a:masterClrMapping/>
  </p:clrMapOvr>
  <p:transition advClick="0">
    <p:randomBar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23023"/>
      </p:ext>
    </p:extLst>
  </p:cSld>
  <p:clrMapOvr>
    <a:masterClrMapping/>
  </p:clrMapOvr>
  <p:transition advClick="0">
    <p:randomBar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03" y="304192"/>
            <a:ext cx="82677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78069"/>
      </p:ext>
    </p:extLst>
  </p:cSld>
  <p:clrMapOvr>
    <a:masterClrMapping/>
  </p:clrMapOvr>
  <p:transition advClick="0">
    <p:randomBar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60" y="253956"/>
            <a:ext cx="591270" cy="3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85645"/>
      </p:ext>
    </p:extLst>
  </p:cSld>
  <p:clrMapOvr>
    <a:masterClrMapping/>
  </p:clrMapOvr>
  <p:transition advClick="0">
    <p:randomBar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6" y="332658"/>
            <a:ext cx="832142" cy="2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84435"/>
      </p:ext>
    </p:extLst>
  </p:cSld>
  <p:clrMapOvr>
    <a:masterClrMapping/>
  </p:clrMapOvr>
  <p:transition advClick="0">
    <p:randomBar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6" y="305979"/>
            <a:ext cx="584395" cy="2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4393"/>
      </p:ext>
    </p:extLst>
  </p:cSld>
  <p:clrMapOvr>
    <a:masterClrMapping/>
  </p:clrMapOvr>
  <p:transition advClick="0">
    <p:randomBar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60648"/>
            <a:ext cx="664468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08668"/>
      </p:ext>
    </p:extLst>
  </p:cSld>
  <p:clrMapOvr>
    <a:masterClrMapping/>
  </p:clrMapOvr>
  <p:transition advClick="0">
    <p:randomBar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32656"/>
            <a:ext cx="464166" cy="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55163"/>
      </p:ext>
    </p:extLst>
  </p:cSld>
  <p:clrMapOvr>
    <a:masterClrMapping/>
  </p:clrMapOvr>
  <p:transition advClick="0">
    <p:randomBar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15076"/>
      </p:ext>
    </p:extLst>
  </p:cSld>
  <p:clrMapOvr>
    <a:masterClrMapping/>
  </p:clrMapOvr>
  <p:transition advClick="0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6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14259716"/>
              </p:ext>
            </p:extLst>
          </p:nvPr>
        </p:nvGraphicFramePr>
        <p:xfrm>
          <a:off x="4760728" y="3789040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6632135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83058"/>
          <a:stretch/>
        </p:blipFill>
        <p:spPr>
          <a:xfrm>
            <a:off x="8254170" y="71440"/>
            <a:ext cx="792088" cy="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8396"/>
      </p:ext>
    </p:extLst>
  </p:cSld>
  <p:clrMapOvr>
    <a:masterClrMapping/>
  </p:clrMapOvr>
  <p:transition advClick="0">
    <p:randomBar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393831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2492900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678709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44034662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557232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28801"/>
            <a:ext cx="2057400" cy="4497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28801"/>
            <a:ext cx="6019800" cy="4497363"/>
          </a:xfrm>
        </p:spPr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51399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3" y="1412776"/>
            <a:ext cx="5902345" cy="4468306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 userDrawn="1"/>
        </p:nvSpPr>
        <p:spPr bwMode="auto">
          <a:xfrm rot="5400000">
            <a:off x="5839373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4111181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9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3" y="785841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7" y="785841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5" y="785841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225 301 145,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218400"/>
      </p:ext>
    </p:extLst>
  </p:cSld>
  <p:clrMapOvr>
    <a:masterClrMapping/>
  </p:clrMapOvr>
  <p:transition advClick="0">
    <p:randomBar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9488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6972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112835" y="838899"/>
            <a:ext cx="8916865" cy="50364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176213" indent="0">
              <a:lnSpc>
                <a:spcPct val="150000"/>
              </a:lnSpc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360363" indent="-1841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536575" indent="-1778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  <a:endParaRPr lang="en-US" dirty="0" smtClean="0"/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nadpis 2"/>
          <p:cNvSpPr>
            <a:spLocks noGrp="1"/>
          </p:cNvSpPr>
          <p:nvPr>
            <p:ph type="title"/>
          </p:nvPr>
        </p:nvSpPr>
        <p:spPr>
          <a:xfrm>
            <a:off x="112835" y="111126"/>
            <a:ext cx="8916865" cy="6438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702041"/>
      </p:ext>
    </p:extLst>
  </p:cSld>
  <p:clrMapOvr>
    <a:masterClrMapping/>
  </p:clrMapOvr>
  <p:transition advClick="0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415778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</a:t>
            </a:r>
            <a:r>
              <a:rPr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poslechovosti rozhlasových stanic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af 1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46104281"/>
              </p:ext>
            </p:extLst>
          </p:nvPr>
        </p:nvGraphicFramePr>
        <p:xfrm>
          <a:off x="-504056" y="1916832"/>
          <a:ext cx="43559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195839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55079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85374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6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41717740"/>
              </p:ext>
            </p:extLst>
          </p:nvPr>
        </p:nvGraphicFramePr>
        <p:xfrm>
          <a:off x="4760728" y="3789040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420658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695025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21137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2707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05918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7" descr="C:\Users\nemcovav\AppData\Local\Microsoft\Windows\Temporary Internet Files\Content.IE5\ZVZ42X3V\MP90040264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>
            <a:fillRect/>
          </a:stretch>
        </p:blipFill>
        <p:spPr bwMode="auto">
          <a:xfrm>
            <a:off x="8226425" y="44451"/>
            <a:ext cx="8651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22847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6" descr="C:\Users\nemcovav\AppData\Local\Microsoft\Windows\Temporary Internet Files\Content.IE5\7444V9ZU\MP900402001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92" y="39351"/>
            <a:ext cx="558079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5375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342002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2" descr="C:\Users\Public\Pictures\zena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/>
          <a:stretch/>
        </p:blipFill>
        <p:spPr bwMode="auto">
          <a:xfrm>
            <a:off x="8316419" y="68030"/>
            <a:ext cx="758923" cy="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4696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7" descr="Křečovice, místo filmu Vesničko má středisková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120" cy="73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19470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12" descr="C:\Users\nemcovav\AppData\Local\Microsoft\Windows\Temporary Internet Files\Content.IE5\OIJ0JJ98\MP900422806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49" y="44624"/>
            <a:ext cx="812056" cy="8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722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2" descr="C:\Users\Public\Pictures\znuden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60" y="4172"/>
            <a:ext cx="693387" cy="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6730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626818"/>
      </p:ext>
    </p:extLst>
  </p:cSld>
  <p:clrMapOvr>
    <a:masterClrMapping/>
  </p:clrMapOvr>
  <p:transition advTm="2000">
    <p:randomBar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6" y="115889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036063"/>
      </p:ext>
    </p:extLst>
  </p:cSld>
  <p:clrMapOvr>
    <a:masterClrMapping/>
  </p:clrMapOvr>
  <p:transition advTm="2000">
    <p:randomBar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50858"/>
      </p:ext>
    </p:extLst>
  </p:cSld>
  <p:clrMapOvr>
    <a:masterClrMapping/>
  </p:clrMapOvr>
  <p:transition advTm="2000">
    <p:randomBar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Picture 4" descr="C:\Users\nemcovav\AppData\Local\Microsoft\Windows\Temporary Internet Files\Content.IE5\D6RV5IUJ\MP900431727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2"/>
          <a:stretch/>
        </p:blipFill>
        <p:spPr bwMode="auto">
          <a:xfrm>
            <a:off x="8460435" y="116632"/>
            <a:ext cx="5762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52008"/>
      </p:ext>
    </p:extLst>
  </p:cSld>
  <p:clrMapOvr>
    <a:masterClrMapping/>
  </p:clrMapOvr>
  <p:transition advTm="2000">
    <p:randomBar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1" y="188640"/>
            <a:ext cx="687437" cy="5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32919"/>
      </p:ext>
    </p:extLst>
  </p:cSld>
  <p:clrMapOvr>
    <a:masterClrMapping/>
  </p:clrMapOvr>
  <p:transition advTm="2000">
    <p:randomBar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07289"/>
      </p:ext>
    </p:extLst>
  </p:cSld>
  <p:clrMapOvr>
    <a:masterClrMapping/>
  </p:clrMapOvr>
  <p:transition advTm="2000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882167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03" y="304192"/>
            <a:ext cx="82677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2714"/>
      </p:ext>
    </p:extLst>
  </p:cSld>
  <p:clrMapOvr>
    <a:masterClrMapping/>
  </p:clrMapOvr>
  <p:transition advTm="2000">
    <p:randomBar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60" y="253956"/>
            <a:ext cx="591270" cy="3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49143"/>
      </p:ext>
    </p:extLst>
  </p:cSld>
  <p:clrMapOvr>
    <a:masterClrMapping/>
  </p:clrMapOvr>
  <p:transition advTm="2000">
    <p:randomBar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6" y="332658"/>
            <a:ext cx="832142" cy="2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2809"/>
      </p:ext>
    </p:extLst>
  </p:cSld>
  <p:clrMapOvr>
    <a:masterClrMapping/>
  </p:clrMapOvr>
  <p:transition advTm="2000">
    <p:randomBar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6" y="305979"/>
            <a:ext cx="584395" cy="2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09177"/>
      </p:ext>
    </p:extLst>
  </p:cSld>
  <p:clrMapOvr>
    <a:masterClrMapping/>
  </p:clrMapOvr>
  <p:transition advTm="2000">
    <p:randomBar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60648"/>
            <a:ext cx="664468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3965"/>
      </p:ext>
    </p:extLst>
  </p:cSld>
  <p:clrMapOvr>
    <a:masterClrMapping/>
  </p:clrMapOvr>
  <p:transition advTm="2000">
    <p:randomBar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32656"/>
            <a:ext cx="464166" cy="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986"/>
      </p:ext>
    </p:extLst>
  </p:cSld>
  <p:clrMapOvr>
    <a:masterClrMapping/>
  </p:clrMapOvr>
  <p:transition advTm="2000">
    <p:randomBar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54069"/>
      </p:ext>
    </p:extLst>
  </p:cSld>
  <p:clrMapOvr>
    <a:masterClrMapping/>
  </p:clrMapOvr>
  <p:transition advTm="2000">
    <p:randomBar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83058"/>
          <a:stretch/>
        </p:blipFill>
        <p:spPr>
          <a:xfrm>
            <a:off x="8254170" y="71440"/>
            <a:ext cx="792088" cy="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27104"/>
      </p:ext>
    </p:extLst>
  </p:cSld>
  <p:clrMapOvr>
    <a:masterClrMapping/>
  </p:clrMapOvr>
  <p:transition advTm="2000">
    <p:randomBar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02786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2492900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8554219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259841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1118624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956115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28801"/>
            <a:ext cx="2057400" cy="4497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28801"/>
            <a:ext cx="6019800" cy="4497363"/>
          </a:xfrm>
        </p:spPr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32396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3" y="1412776"/>
            <a:ext cx="5902345" cy="4468306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 userDrawn="1"/>
        </p:nvSpPr>
        <p:spPr bwMode="auto">
          <a:xfrm rot="5400000">
            <a:off x="5839373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4111181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9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3" y="785841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7" y="785841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5" y="785841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225 301 145,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65828"/>
      </p:ext>
    </p:extLst>
  </p:cSld>
  <p:clrMapOvr>
    <a:masterClrMapping/>
  </p:clrMapOvr>
  <p:transition advTm="2000">
    <p:randomBar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55166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07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112835" y="838899"/>
            <a:ext cx="8916865" cy="50364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176213" indent="0">
              <a:lnSpc>
                <a:spcPct val="150000"/>
              </a:lnSpc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360363" indent="-1841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536575" indent="-1778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  <a:endParaRPr lang="en-US" dirty="0" smtClean="0"/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nadpis 2"/>
          <p:cNvSpPr>
            <a:spLocks noGrp="1"/>
          </p:cNvSpPr>
          <p:nvPr>
            <p:ph type="title"/>
          </p:nvPr>
        </p:nvSpPr>
        <p:spPr>
          <a:xfrm>
            <a:off x="112835" y="111126"/>
            <a:ext cx="8916865" cy="6438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4720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</a:t>
            </a:r>
            <a:r>
              <a:rPr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poslechovosti rozhlasových stanic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af 1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75321243"/>
              </p:ext>
            </p:extLst>
          </p:nvPr>
        </p:nvGraphicFramePr>
        <p:xfrm>
          <a:off x="-504056" y="1916832"/>
          <a:ext cx="43559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205254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52219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86948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zT - ppt pozadi - 02 obsa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 obsahu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18. 3. 2019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D4EECE-39FD-40E9-95D2-FE897532BE2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439999"/>
            <a:ext cx="7956000" cy="4104000"/>
          </a:xfrm>
        </p:spPr>
        <p:txBody>
          <a:bodyPr/>
          <a:lstStyle>
            <a:lvl1pPr>
              <a:lnSpc>
                <a:spcPts val="1800"/>
              </a:lnSpc>
              <a:defRPr sz="1600" baseline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1600" b="1" u="none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 smtClean="0"/>
              <a:t>Prostor pro obsah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Václav Hradecký</a:t>
            </a:r>
            <a:endParaRPr lang="cs-CZ" dirty="0"/>
          </a:p>
        </p:txBody>
      </p:sp>
      <p:pic>
        <p:nvPicPr>
          <p:cNvPr id="9" name="Picture 8" descr="CRo - logo pro ppt - 00 standard - bila _CRo-Cesky_rozhlas-H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0400" y="5864400"/>
            <a:ext cx="1530000" cy="899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7" descr="C:\Users\nemcovav\AppData\Local\Microsoft\Windows\Temporary Internet Files\Content.IE5\ZVZ42X3V\MP90040264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>
            <a:fillRect/>
          </a:stretch>
        </p:blipFill>
        <p:spPr bwMode="auto">
          <a:xfrm>
            <a:off x="8226425" y="44451"/>
            <a:ext cx="8651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060378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6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47007779"/>
              </p:ext>
            </p:extLst>
          </p:nvPr>
        </p:nvGraphicFramePr>
        <p:xfrm>
          <a:off x="4760728" y="3789040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26884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632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27179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1825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292105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7" descr="C:\Users\nemcovav\AppData\Local\Microsoft\Windows\Temporary Internet Files\Content.IE5\ZVZ42X3V\MP90040264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>
            <a:fillRect/>
          </a:stretch>
        </p:blipFill>
        <p:spPr bwMode="auto">
          <a:xfrm>
            <a:off x="8226425" y="44451"/>
            <a:ext cx="8651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07498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6" descr="C:\Users\nemcovav\AppData\Local\Microsoft\Windows\Temporary Internet Files\Content.IE5\7444V9ZU\MP900402001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92" y="39351"/>
            <a:ext cx="558079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28514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2" descr="C:\Users\Public\Pictures\zena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/>
          <a:stretch/>
        </p:blipFill>
        <p:spPr bwMode="auto">
          <a:xfrm>
            <a:off x="8316419" y="68030"/>
            <a:ext cx="758923" cy="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98115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7" descr="Křečovice, místo filmu Vesničko má středisková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120" cy="73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48837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12" descr="C:\Users\nemcovav\AppData\Local\Microsoft\Windows\Temporary Internet Files\Content.IE5\OIJ0JJ98\MP900422806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49" y="44624"/>
            <a:ext cx="812056" cy="8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13805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6" descr="C:\Users\nemcovav\AppData\Local\Microsoft\Windows\Temporary Internet Files\Content.IE5\7444V9ZU\MP900402001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92" y="39351"/>
            <a:ext cx="558079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36098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2" descr="C:\Users\Public\Pictures\znuden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60" y="4172"/>
            <a:ext cx="693387" cy="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8692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49784"/>
      </p:ext>
    </p:extLst>
  </p:cSld>
  <p:clrMapOvr>
    <a:masterClrMapping/>
  </p:clrMapOvr>
  <p:transition advTm="2000">
    <p:randomBar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6" y="115889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490144"/>
      </p:ext>
    </p:extLst>
  </p:cSld>
  <p:clrMapOvr>
    <a:masterClrMapping/>
  </p:clrMapOvr>
  <p:transition advTm="2000">
    <p:randomBar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2503"/>
      </p:ext>
    </p:extLst>
  </p:cSld>
  <p:clrMapOvr>
    <a:masterClrMapping/>
  </p:clrMapOvr>
  <p:transition advTm="2000">
    <p:randomBar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Picture 4" descr="C:\Users\nemcovav\AppData\Local\Microsoft\Windows\Temporary Internet Files\Content.IE5\D6RV5IUJ\MP900431727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2"/>
          <a:stretch/>
        </p:blipFill>
        <p:spPr bwMode="auto">
          <a:xfrm>
            <a:off x="8460435" y="116632"/>
            <a:ext cx="5762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36910"/>
      </p:ext>
    </p:extLst>
  </p:cSld>
  <p:clrMapOvr>
    <a:masterClrMapping/>
  </p:clrMapOvr>
  <p:transition advTm="2000">
    <p:randomBar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1" y="188640"/>
            <a:ext cx="687437" cy="5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2737"/>
      </p:ext>
    </p:extLst>
  </p:cSld>
  <p:clrMapOvr>
    <a:masterClrMapping/>
  </p:clrMapOvr>
  <p:transition advTm="2000">
    <p:randomBar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3595"/>
      </p:ext>
    </p:extLst>
  </p:cSld>
  <p:clrMapOvr>
    <a:masterClrMapping/>
  </p:clrMapOvr>
  <p:transition advTm="2000">
    <p:randomBar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03" y="304192"/>
            <a:ext cx="82677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65622"/>
      </p:ext>
    </p:extLst>
  </p:cSld>
  <p:clrMapOvr>
    <a:masterClrMapping/>
  </p:clrMapOvr>
  <p:transition advTm="2000">
    <p:randomBar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60" y="253956"/>
            <a:ext cx="591270" cy="3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328"/>
      </p:ext>
    </p:extLst>
  </p:cSld>
  <p:clrMapOvr>
    <a:masterClrMapping/>
  </p:clrMapOvr>
  <p:transition advTm="2000">
    <p:randomBar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6" y="332658"/>
            <a:ext cx="832142" cy="2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23970"/>
      </p:ext>
    </p:extLst>
  </p:cSld>
  <p:clrMapOvr>
    <a:masterClrMapping/>
  </p:clrMapOvr>
  <p:transition advTm="2000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2" descr="C:\Users\Public\Pictures\zena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/>
          <a:stretch/>
        </p:blipFill>
        <p:spPr bwMode="auto">
          <a:xfrm>
            <a:off x="8316419" y="68030"/>
            <a:ext cx="758923" cy="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79990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6" y="305979"/>
            <a:ext cx="584395" cy="2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5564"/>
      </p:ext>
    </p:extLst>
  </p:cSld>
  <p:clrMapOvr>
    <a:masterClrMapping/>
  </p:clrMapOvr>
  <p:transition advTm="2000">
    <p:randomBar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60648"/>
            <a:ext cx="664468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39750"/>
      </p:ext>
    </p:extLst>
  </p:cSld>
  <p:clrMapOvr>
    <a:masterClrMapping/>
  </p:clrMapOvr>
  <p:transition advTm="2000">
    <p:randomBar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32656"/>
            <a:ext cx="464166" cy="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72333"/>
      </p:ext>
    </p:extLst>
  </p:cSld>
  <p:clrMapOvr>
    <a:masterClrMapping/>
  </p:clrMapOvr>
  <p:transition advTm="2000">
    <p:randomBar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912"/>
      </p:ext>
    </p:extLst>
  </p:cSld>
  <p:clrMapOvr>
    <a:masterClrMapping/>
  </p:clrMapOvr>
  <p:transition advTm="2000">
    <p:randomBar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83058"/>
          <a:stretch/>
        </p:blipFill>
        <p:spPr>
          <a:xfrm>
            <a:off x="8254170" y="71440"/>
            <a:ext cx="792088" cy="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08757"/>
      </p:ext>
    </p:extLst>
  </p:cSld>
  <p:clrMapOvr>
    <a:masterClrMapping/>
  </p:clrMapOvr>
  <p:transition advTm="2000">
    <p:randomBar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76806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2492900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3361719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7217281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25161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28801"/>
            <a:ext cx="2057400" cy="4497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28801"/>
            <a:ext cx="6019800" cy="4497363"/>
          </a:xfrm>
        </p:spPr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47821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7" descr="Křečovice, místo filmu Vesničko má středisková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120" cy="73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084142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3" y="1412776"/>
            <a:ext cx="5902345" cy="4468306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 userDrawn="1"/>
        </p:nvSpPr>
        <p:spPr bwMode="auto">
          <a:xfrm rot="5400000">
            <a:off x="5839373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4111181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9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3" y="785841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7" y="785841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5" y="785841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225 301 145,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481701"/>
      </p:ext>
    </p:extLst>
  </p:cSld>
  <p:clrMapOvr>
    <a:masterClrMapping/>
  </p:clrMapOvr>
  <p:transition advTm="2000">
    <p:randomBar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74279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39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112835" y="838899"/>
            <a:ext cx="8916865" cy="50364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176213" indent="0">
              <a:lnSpc>
                <a:spcPct val="150000"/>
              </a:lnSpc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360363" indent="-1841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536575" indent="-1778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  <a:endParaRPr lang="en-US" dirty="0" smtClean="0"/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nadpis 2"/>
          <p:cNvSpPr>
            <a:spLocks noGrp="1"/>
          </p:cNvSpPr>
          <p:nvPr>
            <p:ph type="title"/>
          </p:nvPr>
        </p:nvSpPr>
        <p:spPr>
          <a:xfrm>
            <a:off x="112835" y="111126"/>
            <a:ext cx="8916865" cy="6438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7935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</a:t>
            </a:r>
            <a:r>
              <a:rPr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poslechovosti rozhlasových stanic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af 1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99464271"/>
              </p:ext>
            </p:extLst>
          </p:nvPr>
        </p:nvGraphicFramePr>
        <p:xfrm>
          <a:off x="-504056" y="1916832"/>
          <a:ext cx="43559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27556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531648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665128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6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57104331"/>
              </p:ext>
            </p:extLst>
          </p:nvPr>
        </p:nvGraphicFramePr>
        <p:xfrm>
          <a:off x="4760728" y="3789040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937757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74522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92956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12" descr="C:\Users\nemcovav\AppData\Local\Microsoft\Windows\Temporary Internet Files\Content.IE5\OIJ0JJ98\MP900422806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49" y="44624"/>
            <a:ext cx="812056" cy="8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70293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58258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55897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7" descr="C:\Users\nemcovav\AppData\Local\Microsoft\Windows\Temporary Internet Files\Content.IE5\ZVZ42X3V\MP90040264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>
            <a:fillRect/>
          </a:stretch>
        </p:blipFill>
        <p:spPr bwMode="auto">
          <a:xfrm>
            <a:off x="8226425" y="44451"/>
            <a:ext cx="8651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31863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6" descr="C:\Users\nemcovav\AppData\Local\Microsoft\Windows\Temporary Internet Files\Content.IE5\7444V9ZU\MP900402001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92" y="39351"/>
            <a:ext cx="558079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2016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2" descr="C:\Users\Public\Pictures\zena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/>
          <a:stretch/>
        </p:blipFill>
        <p:spPr bwMode="auto">
          <a:xfrm>
            <a:off x="8316419" y="68030"/>
            <a:ext cx="758923" cy="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1749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7" descr="Křečovice, místo filmu Vesničko má středisková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120" cy="73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16100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12" descr="C:\Users\nemcovav\AppData\Local\Microsoft\Windows\Temporary Internet Files\Content.IE5\OIJ0JJ98\MP900422806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49" y="44624"/>
            <a:ext cx="812056" cy="8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5772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2" descr="C:\Users\Public\Pictures\znuden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60" y="4172"/>
            <a:ext cx="693387" cy="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0954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310428"/>
      </p:ext>
    </p:extLst>
  </p:cSld>
  <p:clrMapOvr>
    <a:masterClrMapping/>
  </p:clrMapOvr>
  <p:transition advTm="2000">
    <p:randomBar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6" y="115889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401471"/>
      </p:ext>
    </p:extLst>
  </p:cSld>
  <p:clrMapOvr>
    <a:masterClrMapping/>
  </p:clrMapOvr>
  <p:transition advTm="2000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2" descr="C:\Users\Public\Pictures\znuden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60" y="4172"/>
            <a:ext cx="693387" cy="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59557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41020"/>
      </p:ext>
    </p:extLst>
  </p:cSld>
  <p:clrMapOvr>
    <a:masterClrMapping/>
  </p:clrMapOvr>
  <p:transition advTm="2000">
    <p:randomBar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Picture 4" descr="C:\Users\nemcovav\AppData\Local\Microsoft\Windows\Temporary Internet Files\Content.IE5\D6RV5IUJ\MP900431727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2"/>
          <a:stretch/>
        </p:blipFill>
        <p:spPr bwMode="auto">
          <a:xfrm>
            <a:off x="8460435" y="116632"/>
            <a:ext cx="5762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07177"/>
      </p:ext>
    </p:extLst>
  </p:cSld>
  <p:clrMapOvr>
    <a:masterClrMapping/>
  </p:clrMapOvr>
  <p:transition advTm="2000">
    <p:randomBar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1" y="188640"/>
            <a:ext cx="687437" cy="5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90992"/>
      </p:ext>
    </p:extLst>
  </p:cSld>
  <p:clrMapOvr>
    <a:masterClrMapping/>
  </p:clrMapOvr>
  <p:transition advTm="2000">
    <p:randomBar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58158"/>
      </p:ext>
    </p:extLst>
  </p:cSld>
  <p:clrMapOvr>
    <a:masterClrMapping/>
  </p:clrMapOvr>
  <p:transition advTm="2000">
    <p:randomBar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03" y="304192"/>
            <a:ext cx="82677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81087"/>
      </p:ext>
    </p:extLst>
  </p:cSld>
  <p:clrMapOvr>
    <a:masterClrMapping/>
  </p:clrMapOvr>
  <p:transition advTm="2000">
    <p:randomBar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60" y="253956"/>
            <a:ext cx="591270" cy="3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71083"/>
      </p:ext>
    </p:extLst>
  </p:cSld>
  <p:clrMapOvr>
    <a:masterClrMapping/>
  </p:clrMapOvr>
  <p:transition advTm="2000">
    <p:randomBar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6" y="332658"/>
            <a:ext cx="832142" cy="2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89903"/>
      </p:ext>
    </p:extLst>
  </p:cSld>
  <p:clrMapOvr>
    <a:masterClrMapping/>
  </p:clrMapOvr>
  <p:transition advTm="2000">
    <p:randomBar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6" y="305979"/>
            <a:ext cx="584395" cy="2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4918"/>
      </p:ext>
    </p:extLst>
  </p:cSld>
  <p:clrMapOvr>
    <a:masterClrMapping/>
  </p:clrMapOvr>
  <p:transition advTm="2000">
    <p:randomBar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60648"/>
            <a:ext cx="664468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25898"/>
      </p:ext>
    </p:extLst>
  </p:cSld>
  <p:clrMapOvr>
    <a:masterClrMapping/>
  </p:clrMapOvr>
  <p:transition advTm="2000">
    <p:randomBar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32656"/>
            <a:ext cx="464166" cy="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0444"/>
      </p:ext>
    </p:extLst>
  </p:cSld>
  <p:clrMapOvr>
    <a:masterClrMapping/>
  </p:clrMapOvr>
  <p:transition advTm="2000"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011895"/>
      </p:ext>
    </p:extLst>
  </p:cSld>
  <p:clrMapOvr>
    <a:masterClrMapping/>
  </p:clrMapOvr>
  <p:transition advClick="0">
    <p:randomBar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65452"/>
      </p:ext>
    </p:extLst>
  </p:cSld>
  <p:clrMapOvr>
    <a:masterClrMapping/>
  </p:clrMapOvr>
  <p:transition advTm="2000">
    <p:randomBar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83058"/>
          <a:stretch/>
        </p:blipFill>
        <p:spPr>
          <a:xfrm>
            <a:off x="8254170" y="71440"/>
            <a:ext cx="792088" cy="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81786"/>
      </p:ext>
    </p:extLst>
  </p:cSld>
  <p:clrMapOvr>
    <a:masterClrMapping/>
  </p:clrMapOvr>
  <p:transition advTm="2000">
    <p:randomBar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8578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2492900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0771943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7267951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95689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28801"/>
            <a:ext cx="2057400" cy="4497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28801"/>
            <a:ext cx="6019800" cy="4497363"/>
          </a:xfrm>
        </p:spPr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58840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3" y="1412776"/>
            <a:ext cx="5902345" cy="4468306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 userDrawn="1"/>
        </p:nvSpPr>
        <p:spPr bwMode="auto">
          <a:xfrm rot="5400000">
            <a:off x="5839373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4111181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9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3" y="785841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7" y="785841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5" y="785841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225 301 145,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389685"/>
      </p:ext>
    </p:extLst>
  </p:cSld>
  <p:clrMapOvr>
    <a:masterClrMapping/>
  </p:clrMapOvr>
  <p:transition advTm="2000">
    <p:randomBar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60770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98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6" y="115889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78545"/>
      </p:ext>
    </p:extLst>
  </p:cSld>
  <p:clrMapOvr>
    <a:masterClrMapping/>
  </p:clrMapOvr>
  <p:transition advClick="0">
    <p:randomBar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112835" y="838899"/>
            <a:ext cx="8916865" cy="50364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176213" indent="0">
              <a:lnSpc>
                <a:spcPct val="150000"/>
              </a:lnSpc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360363" indent="-1841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536575" indent="-1778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  <a:endParaRPr lang="en-US" dirty="0" smtClean="0"/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nadpis 2"/>
          <p:cNvSpPr>
            <a:spLocks noGrp="1"/>
          </p:cNvSpPr>
          <p:nvPr>
            <p:ph type="title"/>
          </p:nvPr>
        </p:nvSpPr>
        <p:spPr>
          <a:xfrm>
            <a:off x="112835" y="111126"/>
            <a:ext cx="8916865" cy="6438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60189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</a:t>
            </a:r>
            <a:r>
              <a:rPr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poslechovosti rozhlasových stanic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af 1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5824218"/>
              </p:ext>
            </p:extLst>
          </p:nvPr>
        </p:nvGraphicFramePr>
        <p:xfrm>
          <a:off x="-504056" y="1916832"/>
          <a:ext cx="43559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622368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91196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11137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6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57198991"/>
              </p:ext>
            </p:extLst>
          </p:nvPr>
        </p:nvGraphicFramePr>
        <p:xfrm>
          <a:off x="4760728" y="3789040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931267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96811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09116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8127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70141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7" descr="C:\Users\nemcovav\AppData\Local\Microsoft\Windows\Temporary Internet Files\Content.IE5\ZVZ42X3V\MP90040264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>
            <a:fillRect/>
          </a:stretch>
        </p:blipFill>
        <p:spPr bwMode="auto">
          <a:xfrm>
            <a:off x="8226425" y="44451"/>
            <a:ext cx="8651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70627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35205"/>
      </p:ext>
    </p:extLst>
  </p:cSld>
  <p:clrMapOvr>
    <a:masterClrMapping/>
  </p:clrMapOvr>
  <p:transition advClick="0">
    <p:randomBar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6" descr="C:\Users\nemcovav\AppData\Local\Microsoft\Windows\Temporary Internet Files\Content.IE5\7444V9ZU\MP900402001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92" y="39351"/>
            <a:ext cx="558079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94498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2" descr="C:\Users\Public\Pictures\zena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/>
          <a:stretch/>
        </p:blipFill>
        <p:spPr bwMode="auto">
          <a:xfrm>
            <a:off x="8316419" y="68030"/>
            <a:ext cx="758923" cy="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1873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7" descr="Křečovice, místo filmu Vesničko má středisková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120" cy="73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484988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12" descr="C:\Users\nemcovav\AppData\Local\Microsoft\Windows\Temporary Internet Files\Content.IE5\OIJ0JJ98\MP900422806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49" y="44624"/>
            <a:ext cx="812056" cy="8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3285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2" descr="C:\Users\Public\Pictures\znuden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60" y="4172"/>
            <a:ext cx="693387" cy="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2191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457210"/>
      </p:ext>
    </p:extLst>
  </p:cSld>
  <p:clrMapOvr>
    <a:masterClrMapping/>
  </p:clrMapOvr>
  <p:transition advTm="2000">
    <p:randomBar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6" y="115889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192351"/>
      </p:ext>
    </p:extLst>
  </p:cSld>
  <p:clrMapOvr>
    <a:masterClrMapping/>
  </p:clrMapOvr>
  <p:transition advTm="2000">
    <p:randomBar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75319"/>
      </p:ext>
    </p:extLst>
  </p:cSld>
  <p:clrMapOvr>
    <a:masterClrMapping/>
  </p:clrMapOvr>
  <p:transition advTm="2000">
    <p:randomBar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Picture 4" descr="C:\Users\nemcovav\AppData\Local\Microsoft\Windows\Temporary Internet Files\Content.IE5\D6RV5IUJ\MP900431727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2"/>
          <a:stretch/>
        </p:blipFill>
        <p:spPr bwMode="auto">
          <a:xfrm>
            <a:off x="8460435" y="116632"/>
            <a:ext cx="5762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3033"/>
      </p:ext>
    </p:extLst>
  </p:cSld>
  <p:clrMapOvr>
    <a:masterClrMapping/>
  </p:clrMapOvr>
  <p:transition advTm="2000">
    <p:randomBar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1" y="188640"/>
            <a:ext cx="687437" cy="5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5591"/>
      </p:ext>
    </p:extLst>
  </p:cSld>
  <p:clrMapOvr>
    <a:masterClrMapping/>
  </p:clrMapOvr>
  <p:transition advTm="2000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Picture 4" descr="C:\Users\nemcovav\AppData\Local\Microsoft\Windows\Temporary Internet Files\Content.IE5\D6RV5IUJ\MP900431727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2"/>
          <a:stretch/>
        </p:blipFill>
        <p:spPr bwMode="auto">
          <a:xfrm>
            <a:off x="8460435" y="116632"/>
            <a:ext cx="5762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11948"/>
      </p:ext>
    </p:extLst>
  </p:cSld>
  <p:clrMapOvr>
    <a:masterClrMapping/>
  </p:clrMapOvr>
  <p:transition advClick="0">
    <p:randomBar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70555"/>
      </p:ext>
    </p:extLst>
  </p:cSld>
  <p:clrMapOvr>
    <a:masterClrMapping/>
  </p:clrMapOvr>
  <p:transition advTm="2000">
    <p:randomBar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03" y="304192"/>
            <a:ext cx="82677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21714"/>
      </p:ext>
    </p:extLst>
  </p:cSld>
  <p:clrMapOvr>
    <a:masterClrMapping/>
  </p:clrMapOvr>
  <p:transition advTm="2000">
    <p:randomBar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60" y="253956"/>
            <a:ext cx="591270" cy="3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2529"/>
      </p:ext>
    </p:extLst>
  </p:cSld>
  <p:clrMapOvr>
    <a:masterClrMapping/>
  </p:clrMapOvr>
  <p:transition advTm="2000">
    <p:randomBar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6" y="332658"/>
            <a:ext cx="832142" cy="2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6425"/>
      </p:ext>
    </p:extLst>
  </p:cSld>
  <p:clrMapOvr>
    <a:masterClrMapping/>
  </p:clrMapOvr>
  <p:transition advTm="2000">
    <p:randomBar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6" y="305979"/>
            <a:ext cx="584395" cy="2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00359"/>
      </p:ext>
    </p:extLst>
  </p:cSld>
  <p:clrMapOvr>
    <a:masterClrMapping/>
  </p:clrMapOvr>
  <p:transition advTm="2000">
    <p:randomBar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60648"/>
            <a:ext cx="664468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51451"/>
      </p:ext>
    </p:extLst>
  </p:cSld>
  <p:clrMapOvr>
    <a:masterClrMapping/>
  </p:clrMapOvr>
  <p:transition advTm="2000">
    <p:randomBar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32656"/>
            <a:ext cx="464166" cy="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62672"/>
      </p:ext>
    </p:extLst>
  </p:cSld>
  <p:clrMapOvr>
    <a:masterClrMapping/>
  </p:clrMapOvr>
  <p:transition advTm="2000">
    <p:randomBar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86198"/>
      </p:ext>
    </p:extLst>
  </p:cSld>
  <p:clrMapOvr>
    <a:masterClrMapping/>
  </p:clrMapOvr>
  <p:transition advTm="2000">
    <p:randomBar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83058"/>
          <a:stretch/>
        </p:blipFill>
        <p:spPr>
          <a:xfrm>
            <a:off x="8254170" y="71440"/>
            <a:ext cx="792088" cy="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80391"/>
      </p:ext>
    </p:extLst>
  </p:cSld>
  <p:clrMapOvr>
    <a:masterClrMapping/>
  </p:clrMapOvr>
  <p:transition advTm="2000">
    <p:randomBar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67604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18. 3. 2019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Hradecký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1" y="188640"/>
            <a:ext cx="687437" cy="5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94997"/>
      </p:ext>
    </p:extLst>
  </p:cSld>
  <p:clrMapOvr>
    <a:masterClrMapping/>
  </p:clrMapOvr>
  <p:transition advClick="0">
    <p:randomBar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2492900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18540375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6271029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56512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28801"/>
            <a:ext cx="2057400" cy="4497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28801"/>
            <a:ext cx="6019800" cy="4497363"/>
          </a:xfrm>
        </p:spPr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23110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3" y="1412776"/>
            <a:ext cx="5902345" cy="4468306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 userDrawn="1"/>
        </p:nvSpPr>
        <p:spPr bwMode="auto">
          <a:xfrm rot="5400000">
            <a:off x="5839373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4111181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9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3" y="785841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7" y="785841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5" y="785841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225 301 145,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448816"/>
      </p:ext>
    </p:extLst>
  </p:cSld>
  <p:clrMapOvr>
    <a:masterClrMapping/>
  </p:clrMapOvr>
  <p:transition advTm="2000">
    <p:randomBar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363245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52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112835" y="838899"/>
            <a:ext cx="8916865" cy="50364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176213" indent="0">
              <a:lnSpc>
                <a:spcPct val="150000"/>
              </a:lnSpc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360363" indent="-1841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536575" indent="-1778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  <a:endParaRPr lang="en-US" dirty="0" smtClean="0"/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nadpis 2"/>
          <p:cNvSpPr>
            <a:spLocks noGrp="1"/>
          </p:cNvSpPr>
          <p:nvPr>
            <p:ph type="title"/>
          </p:nvPr>
        </p:nvSpPr>
        <p:spPr>
          <a:xfrm>
            <a:off x="112835" y="111126"/>
            <a:ext cx="8916865" cy="6438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63796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</a:t>
            </a:r>
            <a:r>
              <a:rPr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poslechovosti rozhlasových stanic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af 1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1976930"/>
              </p:ext>
            </p:extLst>
          </p:nvPr>
        </p:nvGraphicFramePr>
        <p:xfrm>
          <a:off x="-504056" y="1916832"/>
          <a:ext cx="43559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9457268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95557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79370"/>
      </p:ext>
    </p:extLst>
  </p:cSld>
  <p:clrMapOvr>
    <a:masterClrMapping/>
  </p:clrMapOvr>
  <p:transition advClick="0">
    <p:randomBar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09676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6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06781146"/>
              </p:ext>
            </p:extLst>
          </p:nvPr>
        </p:nvGraphicFramePr>
        <p:xfrm>
          <a:off x="4760728" y="3789040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312040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83481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72018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119355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54415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7" descr="C:\Users\nemcovav\AppData\Local\Microsoft\Windows\Temporary Internet Files\Content.IE5\ZVZ42X3V\MP90040264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>
            <a:fillRect/>
          </a:stretch>
        </p:blipFill>
        <p:spPr bwMode="auto">
          <a:xfrm>
            <a:off x="8226425" y="44451"/>
            <a:ext cx="8651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04258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6" descr="C:\Users\nemcovav\AppData\Local\Microsoft\Windows\Temporary Internet Files\Content.IE5\7444V9ZU\MP900402001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92" y="39351"/>
            <a:ext cx="558079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21881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2" descr="C:\Users\Public\Pictures\zena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/>
          <a:stretch/>
        </p:blipFill>
        <p:spPr bwMode="auto">
          <a:xfrm>
            <a:off x="8316419" y="68030"/>
            <a:ext cx="758923" cy="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4205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7" descr="Křečovice, místo filmu Vesničko má středisková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120" cy="73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23788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03" y="304192"/>
            <a:ext cx="82677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68489"/>
      </p:ext>
    </p:extLst>
  </p:cSld>
  <p:clrMapOvr>
    <a:masterClrMapping/>
  </p:clrMapOvr>
  <p:transition advClick="0">
    <p:randomBar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12" descr="C:\Users\nemcovav\AppData\Local\Microsoft\Windows\Temporary Internet Files\Content.IE5\OIJ0JJ98\MP900422806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49" y="44624"/>
            <a:ext cx="812056" cy="8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9951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2" descr="C:\Users\Public\Pictures\znuden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60" y="4172"/>
            <a:ext cx="693387" cy="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3611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652402"/>
      </p:ext>
    </p:extLst>
  </p:cSld>
  <p:clrMapOvr>
    <a:masterClrMapping/>
  </p:clrMapOvr>
  <p:transition advTm="2000">
    <p:randomBar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6" y="115889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976671"/>
      </p:ext>
    </p:extLst>
  </p:cSld>
  <p:clrMapOvr>
    <a:masterClrMapping/>
  </p:clrMapOvr>
  <p:transition advTm="2000">
    <p:randomBar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79355"/>
      </p:ext>
    </p:extLst>
  </p:cSld>
  <p:clrMapOvr>
    <a:masterClrMapping/>
  </p:clrMapOvr>
  <p:transition advTm="2000">
    <p:randomBar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Picture 4" descr="C:\Users\nemcovav\AppData\Local\Microsoft\Windows\Temporary Internet Files\Content.IE5\D6RV5IUJ\MP900431727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2"/>
          <a:stretch/>
        </p:blipFill>
        <p:spPr bwMode="auto">
          <a:xfrm>
            <a:off x="8460435" y="116632"/>
            <a:ext cx="5762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00642"/>
      </p:ext>
    </p:extLst>
  </p:cSld>
  <p:clrMapOvr>
    <a:masterClrMapping/>
  </p:clrMapOvr>
  <p:transition advTm="2000">
    <p:randomBar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1" y="188640"/>
            <a:ext cx="687437" cy="5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11968"/>
      </p:ext>
    </p:extLst>
  </p:cSld>
  <p:clrMapOvr>
    <a:masterClrMapping/>
  </p:clrMapOvr>
  <p:transition advTm="2000">
    <p:randomBar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99739"/>
      </p:ext>
    </p:extLst>
  </p:cSld>
  <p:clrMapOvr>
    <a:masterClrMapping/>
  </p:clrMapOvr>
  <p:transition advTm="2000">
    <p:randomBar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03" y="304192"/>
            <a:ext cx="82677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59826"/>
      </p:ext>
    </p:extLst>
  </p:cSld>
  <p:clrMapOvr>
    <a:masterClrMapping/>
  </p:clrMapOvr>
  <p:transition advTm="2000">
    <p:randomBar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60" y="253956"/>
            <a:ext cx="591270" cy="3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14995"/>
      </p:ext>
    </p:extLst>
  </p:cSld>
  <p:clrMapOvr>
    <a:masterClrMapping/>
  </p:clrMapOvr>
  <p:transition advTm="2000"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60" y="253956"/>
            <a:ext cx="591270" cy="3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83307"/>
      </p:ext>
    </p:extLst>
  </p:cSld>
  <p:clrMapOvr>
    <a:masterClrMapping/>
  </p:clrMapOvr>
  <p:transition advClick="0">
    <p:randomBar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6" y="332658"/>
            <a:ext cx="832142" cy="2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2606"/>
      </p:ext>
    </p:extLst>
  </p:cSld>
  <p:clrMapOvr>
    <a:masterClrMapping/>
  </p:clrMapOvr>
  <p:transition advTm="2000">
    <p:randomBar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6" y="305979"/>
            <a:ext cx="584395" cy="2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08993"/>
      </p:ext>
    </p:extLst>
  </p:cSld>
  <p:clrMapOvr>
    <a:masterClrMapping/>
  </p:clrMapOvr>
  <p:transition advTm="2000">
    <p:randomBar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60648"/>
            <a:ext cx="664468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04043"/>
      </p:ext>
    </p:extLst>
  </p:cSld>
  <p:clrMapOvr>
    <a:masterClrMapping/>
  </p:clrMapOvr>
  <p:transition advTm="2000">
    <p:randomBar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32656"/>
            <a:ext cx="464166" cy="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95549"/>
      </p:ext>
    </p:extLst>
  </p:cSld>
  <p:clrMapOvr>
    <a:masterClrMapping/>
  </p:clrMapOvr>
  <p:transition advTm="2000">
    <p:randomBar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189"/>
      </p:ext>
    </p:extLst>
  </p:cSld>
  <p:clrMapOvr>
    <a:masterClrMapping/>
  </p:clrMapOvr>
  <p:transition advTm="2000">
    <p:randomBar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83058"/>
          <a:stretch/>
        </p:blipFill>
        <p:spPr>
          <a:xfrm>
            <a:off x="8254170" y="71440"/>
            <a:ext cx="792088" cy="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16251"/>
      </p:ext>
    </p:extLst>
  </p:cSld>
  <p:clrMapOvr>
    <a:masterClrMapping/>
  </p:clrMapOvr>
  <p:transition advTm="2000">
    <p:randomBar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3696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2492900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20345005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9541102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2128895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6" y="332658"/>
            <a:ext cx="832142" cy="2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20226"/>
      </p:ext>
    </p:extLst>
  </p:cSld>
  <p:clrMapOvr>
    <a:masterClrMapping/>
  </p:clrMapOvr>
  <p:transition advClick="0">
    <p:randomBar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28801"/>
            <a:ext cx="2057400" cy="4497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28801"/>
            <a:ext cx="6019800" cy="4497363"/>
          </a:xfrm>
        </p:spPr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74543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3" y="1412776"/>
            <a:ext cx="5902345" cy="4468306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 userDrawn="1"/>
        </p:nvSpPr>
        <p:spPr bwMode="auto">
          <a:xfrm rot="5400000">
            <a:off x="5839373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4111181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9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3" y="785841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7" y="785841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5" y="785841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225 301 145,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841438"/>
      </p:ext>
    </p:extLst>
  </p:cSld>
  <p:clrMapOvr>
    <a:masterClrMapping/>
  </p:clrMapOvr>
  <p:transition advTm="2000">
    <p:randomBar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90472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29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112835" y="838899"/>
            <a:ext cx="8916865" cy="50364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176213" indent="0">
              <a:lnSpc>
                <a:spcPct val="150000"/>
              </a:lnSpc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360363" indent="-1841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536575" indent="-1778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  <a:endParaRPr lang="en-US" dirty="0" smtClean="0"/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nadpis 2"/>
          <p:cNvSpPr>
            <a:spLocks noGrp="1"/>
          </p:cNvSpPr>
          <p:nvPr>
            <p:ph type="title"/>
          </p:nvPr>
        </p:nvSpPr>
        <p:spPr>
          <a:xfrm>
            <a:off x="112835" y="111126"/>
            <a:ext cx="8916865" cy="6438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46176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</a:t>
            </a:r>
            <a:r>
              <a:rPr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poslechovosti rozhlasových stanic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af 1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265213547"/>
              </p:ext>
            </p:extLst>
          </p:nvPr>
        </p:nvGraphicFramePr>
        <p:xfrm>
          <a:off x="-504056" y="1916832"/>
          <a:ext cx="43559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424088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15240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65261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6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186799297"/>
              </p:ext>
            </p:extLst>
          </p:nvPr>
        </p:nvGraphicFramePr>
        <p:xfrm>
          <a:off x="4760728" y="3789040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93463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8998108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6" y="305979"/>
            <a:ext cx="584395" cy="2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72949"/>
      </p:ext>
    </p:extLst>
  </p:cSld>
  <p:clrMapOvr>
    <a:masterClrMapping/>
  </p:clrMapOvr>
  <p:transition advClick="0">
    <p:randomBar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21069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30599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85882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7" descr="C:\Users\nemcovav\AppData\Local\Microsoft\Windows\Temporary Internet Files\Content.IE5\ZVZ42X3V\MP90040264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>
            <a:fillRect/>
          </a:stretch>
        </p:blipFill>
        <p:spPr bwMode="auto">
          <a:xfrm>
            <a:off x="8226425" y="44451"/>
            <a:ext cx="8651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47117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6" descr="C:\Users\nemcovav\AppData\Local\Microsoft\Windows\Temporary Internet Files\Content.IE5\7444V9ZU\MP900402001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92" y="39351"/>
            <a:ext cx="558079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4917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2" descr="C:\Users\Public\Pictures\zena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/>
          <a:stretch/>
        </p:blipFill>
        <p:spPr bwMode="auto">
          <a:xfrm>
            <a:off x="8316419" y="68030"/>
            <a:ext cx="758923" cy="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4188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7" descr="Křečovice, místo filmu Vesničko má středisková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120" cy="73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342478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12" descr="C:\Users\nemcovav\AppData\Local\Microsoft\Windows\Temporary Internet Files\Content.IE5\OIJ0JJ98\MP900422806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49" y="44624"/>
            <a:ext cx="812056" cy="8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615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2" descr="C:\Users\Public\Pictures\znuden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60" y="4172"/>
            <a:ext cx="693387" cy="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86578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203804"/>
      </p:ext>
    </p:extLst>
  </p:cSld>
  <p:clrMapOvr>
    <a:masterClrMapping/>
  </p:clrMapOvr>
  <p:transition advTm="2000">
    <p:randomBa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60648"/>
            <a:ext cx="664468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23745"/>
      </p:ext>
    </p:extLst>
  </p:cSld>
  <p:clrMapOvr>
    <a:masterClrMapping/>
  </p:clrMapOvr>
  <p:transition advClick="0">
    <p:randomBar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6" y="115889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83348"/>
      </p:ext>
    </p:extLst>
  </p:cSld>
  <p:clrMapOvr>
    <a:masterClrMapping/>
  </p:clrMapOvr>
  <p:transition advTm="2000">
    <p:randomBar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91217"/>
      </p:ext>
    </p:extLst>
  </p:cSld>
  <p:clrMapOvr>
    <a:masterClrMapping/>
  </p:clrMapOvr>
  <p:transition advTm="2000">
    <p:randomBar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Picture 4" descr="C:\Users\nemcovav\AppData\Local\Microsoft\Windows\Temporary Internet Files\Content.IE5\D6RV5IUJ\MP900431727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2"/>
          <a:stretch/>
        </p:blipFill>
        <p:spPr bwMode="auto">
          <a:xfrm>
            <a:off x="8460435" y="116632"/>
            <a:ext cx="5762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51422"/>
      </p:ext>
    </p:extLst>
  </p:cSld>
  <p:clrMapOvr>
    <a:masterClrMapping/>
  </p:clrMapOvr>
  <p:transition advTm="2000">
    <p:randomBar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1" y="188640"/>
            <a:ext cx="687437" cy="5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29764"/>
      </p:ext>
    </p:extLst>
  </p:cSld>
  <p:clrMapOvr>
    <a:masterClrMapping/>
  </p:clrMapOvr>
  <p:transition advTm="2000">
    <p:randomBar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0165"/>
      </p:ext>
    </p:extLst>
  </p:cSld>
  <p:clrMapOvr>
    <a:masterClrMapping/>
  </p:clrMapOvr>
  <p:transition advTm="2000">
    <p:randomBar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03" y="304192"/>
            <a:ext cx="82677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10966"/>
      </p:ext>
    </p:extLst>
  </p:cSld>
  <p:clrMapOvr>
    <a:masterClrMapping/>
  </p:clrMapOvr>
  <p:transition advTm="2000">
    <p:randomBar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60" y="253956"/>
            <a:ext cx="591270" cy="3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3649"/>
      </p:ext>
    </p:extLst>
  </p:cSld>
  <p:clrMapOvr>
    <a:masterClrMapping/>
  </p:clrMapOvr>
  <p:transition advTm="2000">
    <p:randomBar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6" y="332658"/>
            <a:ext cx="832142" cy="2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38486"/>
      </p:ext>
    </p:extLst>
  </p:cSld>
  <p:clrMapOvr>
    <a:masterClrMapping/>
  </p:clrMapOvr>
  <p:transition advTm="2000">
    <p:randomBar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6" y="305979"/>
            <a:ext cx="584395" cy="2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00830"/>
      </p:ext>
    </p:extLst>
  </p:cSld>
  <p:clrMapOvr>
    <a:masterClrMapping/>
  </p:clrMapOvr>
  <p:transition advTm="2000">
    <p:randomBar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60648"/>
            <a:ext cx="664468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31718"/>
      </p:ext>
    </p:extLst>
  </p:cSld>
  <p:clrMapOvr>
    <a:masterClrMapping/>
  </p:clrMapOvr>
  <p:transition advTm="2000">
    <p:randomBa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32656"/>
            <a:ext cx="464166" cy="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5918"/>
      </p:ext>
    </p:extLst>
  </p:cSld>
  <p:clrMapOvr>
    <a:masterClrMapping/>
  </p:clrMapOvr>
  <p:transition advClick="0">
    <p:randomBar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32656"/>
            <a:ext cx="464166" cy="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23773"/>
      </p:ext>
    </p:extLst>
  </p:cSld>
  <p:clrMapOvr>
    <a:masterClrMapping/>
  </p:clrMapOvr>
  <p:transition advTm="2000">
    <p:randomBar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63453"/>
      </p:ext>
    </p:extLst>
  </p:cSld>
  <p:clrMapOvr>
    <a:masterClrMapping/>
  </p:clrMapOvr>
  <p:transition advTm="2000">
    <p:randomBar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83058"/>
          <a:stretch/>
        </p:blipFill>
        <p:spPr>
          <a:xfrm>
            <a:off x="8254170" y="71440"/>
            <a:ext cx="792088" cy="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23305"/>
      </p:ext>
    </p:extLst>
  </p:cSld>
  <p:clrMapOvr>
    <a:masterClrMapping/>
  </p:clrMapOvr>
  <p:transition advTm="2000">
    <p:randomBar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42278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2492900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56812118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547645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18227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28801"/>
            <a:ext cx="2057400" cy="4497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28801"/>
            <a:ext cx="6019800" cy="4497363"/>
          </a:xfrm>
        </p:spPr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83364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3" y="1412776"/>
            <a:ext cx="5902345" cy="4468306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 userDrawn="1"/>
        </p:nvSpPr>
        <p:spPr bwMode="auto">
          <a:xfrm rot="5400000">
            <a:off x="5839373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4111181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9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3" y="785841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7" y="785841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5" y="785841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225 301 145,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123125"/>
      </p:ext>
    </p:extLst>
  </p:cSld>
  <p:clrMapOvr>
    <a:masterClrMapping/>
  </p:clrMapOvr>
  <p:transition advTm="2000">
    <p:randomBar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32561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50965"/>
      </p:ext>
    </p:extLst>
  </p:cSld>
  <p:clrMapOvr>
    <a:masterClrMapping/>
  </p:clrMapOvr>
  <p:transition advClick="0">
    <p:randomBar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79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112835" y="838899"/>
            <a:ext cx="8916865" cy="50364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176213" indent="0">
              <a:lnSpc>
                <a:spcPct val="150000"/>
              </a:lnSpc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360363" indent="-1841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536575" indent="-1778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  <a:endParaRPr lang="en-US" dirty="0" smtClean="0"/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nadpis 2"/>
          <p:cNvSpPr>
            <a:spLocks noGrp="1"/>
          </p:cNvSpPr>
          <p:nvPr>
            <p:ph type="title"/>
          </p:nvPr>
        </p:nvSpPr>
        <p:spPr>
          <a:xfrm>
            <a:off x="112835" y="111126"/>
            <a:ext cx="8916865" cy="6438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86393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</a:t>
            </a:r>
            <a:r>
              <a:rPr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poslechovosti rozhlasových stanic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af 1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41796236"/>
              </p:ext>
            </p:extLst>
          </p:nvPr>
        </p:nvGraphicFramePr>
        <p:xfrm>
          <a:off x="-504056" y="1916832"/>
          <a:ext cx="43559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97456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82686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454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6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221166731"/>
              </p:ext>
            </p:extLst>
          </p:nvPr>
        </p:nvGraphicFramePr>
        <p:xfrm>
          <a:off x="4760728" y="3789040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663870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60806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63080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59914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23747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83058"/>
          <a:stretch/>
        </p:blipFill>
        <p:spPr>
          <a:xfrm>
            <a:off x="8254170" y="71440"/>
            <a:ext cx="792088" cy="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86541"/>
      </p:ext>
    </p:extLst>
  </p:cSld>
  <p:clrMapOvr>
    <a:masterClrMapping/>
  </p:clrMapOvr>
  <p:transition advClick="0">
    <p:randomBar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7" descr="C:\Users\nemcovav\AppData\Local\Microsoft\Windows\Temporary Internet Files\Content.IE5\ZVZ42X3V\MP90040264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>
            <a:fillRect/>
          </a:stretch>
        </p:blipFill>
        <p:spPr bwMode="auto">
          <a:xfrm>
            <a:off x="8226425" y="44451"/>
            <a:ext cx="8651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7842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6" descr="C:\Users\nemcovav\AppData\Local\Microsoft\Windows\Temporary Internet Files\Content.IE5\7444V9ZU\MP900402001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92" y="39351"/>
            <a:ext cx="558079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1534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2" descr="C:\Users\Public\Pictures\zena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/>
          <a:stretch/>
        </p:blipFill>
        <p:spPr bwMode="auto">
          <a:xfrm>
            <a:off x="8316419" y="68030"/>
            <a:ext cx="758923" cy="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96612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7" descr="Křečovice, místo filmu Vesničko má středisková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120" cy="73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6742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12" descr="C:\Users\nemcovav\AppData\Local\Microsoft\Windows\Temporary Internet Files\Content.IE5\OIJ0JJ98\MP900422806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49" y="44624"/>
            <a:ext cx="812056" cy="8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80880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2" descr="C:\Users\Public\Pictures\znuden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60" y="4172"/>
            <a:ext cx="693387" cy="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789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443967"/>
      </p:ext>
    </p:extLst>
  </p:cSld>
  <p:clrMapOvr>
    <a:masterClrMapping/>
  </p:clrMapOvr>
  <p:transition advTm="2000">
    <p:randomBar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6" y="115889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386568"/>
      </p:ext>
    </p:extLst>
  </p:cSld>
  <p:clrMapOvr>
    <a:masterClrMapping/>
  </p:clrMapOvr>
  <p:transition advTm="2000">
    <p:randomBar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17167"/>
      </p:ext>
    </p:extLst>
  </p:cSld>
  <p:clrMapOvr>
    <a:masterClrMapping/>
  </p:clrMapOvr>
  <p:transition advTm="2000">
    <p:randomBar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Picture 4" descr="C:\Users\nemcovav\AppData\Local\Microsoft\Windows\Temporary Internet Files\Content.IE5\D6RV5IUJ\MP900431727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2"/>
          <a:stretch/>
        </p:blipFill>
        <p:spPr bwMode="auto">
          <a:xfrm>
            <a:off x="8460435" y="116632"/>
            <a:ext cx="5762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78708"/>
      </p:ext>
    </p:extLst>
  </p:cSld>
  <p:clrMapOvr>
    <a:masterClrMapping/>
  </p:clrMapOvr>
  <p:transition advTm="2000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zT - ppt pozadi - 03 prede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400" y="2970002"/>
            <a:ext cx="7956000" cy="1362075"/>
          </a:xfrm>
        </p:spPr>
        <p:txBody>
          <a:bodyPr anchor="t"/>
          <a:lstStyle>
            <a:lvl1pPr algn="l">
              <a:lnSpc>
                <a:spcPts val="5400"/>
              </a:lnSpc>
              <a:defRPr sz="5000" b="1" u="none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Titul předělové strany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18. 3. 2019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D4EECE-39FD-40E9-95D2-FE897532BE2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Václav Hradecký</a:t>
            </a:r>
            <a:endParaRPr lang="cs-CZ" dirty="0"/>
          </a:p>
        </p:txBody>
      </p:sp>
      <p:pic>
        <p:nvPicPr>
          <p:cNvPr id="9" name="Picture 8" descr="CRo - logo pro ppt - 00 standard - bila _CRo-Cesky_rozhlas-H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0400" y="5864400"/>
            <a:ext cx="1530000" cy="899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48237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1" y="188640"/>
            <a:ext cx="687437" cy="5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26953"/>
      </p:ext>
    </p:extLst>
  </p:cSld>
  <p:clrMapOvr>
    <a:masterClrMapping/>
  </p:clrMapOvr>
  <p:transition advTm="2000">
    <p:randomBar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05284"/>
      </p:ext>
    </p:extLst>
  </p:cSld>
  <p:clrMapOvr>
    <a:masterClrMapping/>
  </p:clrMapOvr>
  <p:transition advTm="2000">
    <p:randomBar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03" y="304192"/>
            <a:ext cx="82677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6653"/>
      </p:ext>
    </p:extLst>
  </p:cSld>
  <p:clrMapOvr>
    <a:masterClrMapping/>
  </p:clrMapOvr>
  <p:transition advTm="2000">
    <p:randomBar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60" y="253956"/>
            <a:ext cx="591270" cy="3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55535"/>
      </p:ext>
    </p:extLst>
  </p:cSld>
  <p:clrMapOvr>
    <a:masterClrMapping/>
  </p:clrMapOvr>
  <p:transition advTm="2000">
    <p:randomBar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6" y="332658"/>
            <a:ext cx="832142" cy="2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43214"/>
      </p:ext>
    </p:extLst>
  </p:cSld>
  <p:clrMapOvr>
    <a:masterClrMapping/>
  </p:clrMapOvr>
  <p:transition advTm="2000">
    <p:randomBar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6" y="305979"/>
            <a:ext cx="584395" cy="2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61376"/>
      </p:ext>
    </p:extLst>
  </p:cSld>
  <p:clrMapOvr>
    <a:masterClrMapping/>
  </p:clrMapOvr>
  <p:transition advTm="2000">
    <p:randomBar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60648"/>
            <a:ext cx="664468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81790"/>
      </p:ext>
    </p:extLst>
  </p:cSld>
  <p:clrMapOvr>
    <a:masterClrMapping/>
  </p:clrMapOvr>
  <p:transition advTm="2000">
    <p:randomBar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32656"/>
            <a:ext cx="464166" cy="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68778"/>
      </p:ext>
    </p:extLst>
  </p:cSld>
  <p:clrMapOvr>
    <a:masterClrMapping/>
  </p:clrMapOvr>
  <p:transition advTm="2000">
    <p:randomBar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87206"/>
      </p:ext>
    </p:extLst>
  </p:cSld>
  <p:clrMapOvr>
    <a:masterClrMapping/>
  </p:clrMapOvr>
  <p:transition advTm="2000">
    <p:randomBar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83058"/>
          <a:stretch/>
        </p:blipFill>
        <p:spPr>
          <a:xfrm>
            <a:off x="8254170" y="71440"/>
            <a:ext cx="792088" cy="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18042"/>
      </p:ext>
    </p:extLst>
  </p:cSld>
  <p:clrMapOvr>
    <a:masterClrMapping/>
  </p:clrMapOvr>
  <p:transition advTm="2000">
    <p:randomBa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2492900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38488833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05554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2492900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1122339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5832441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1818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28801"/>
            <a:ext cx="2057400" cy="4497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28801"/>
            <a:ext cx="6019800" cy="4497363"/>
          </a:xfrm>
        </p:spPr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91970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3" y="1412776"/>
            <a:ext cx="5902345" cy="4468306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 userDrawn="1"/>
        </p:nvSpPr>
        <p:spPr bwMode="auto">
          <a:xfrm rot="5400000">
            <a:off x="5839373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4111181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9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3" y="785841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7" y="785841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5" y="785841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225 301 145,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926796"/>
      </p:ext>
    </p:extLst>
  </p:cSld>
  <p:clrMapOvr>
    <a:masterClrMapping/>
  </p:clrMapOvr>
  <p:transition advTm="2000">
    <p:randomBar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39719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74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112835" y="838899"/>
            <a:ext cx="8916865" cy="50364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176213" indent="0">
              <a:lnSpc>
                <a:spcPct val="150000"/>
              </a:lnSpc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360363" indent="-1841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536575" indent="-1778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  <a:endParaRPr lang="en-US" dirty="0" smtClean="0"/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nadpis 2"/>
          <p:cNvSpPr>
            <a:spLocks noGrp="1"/>
          </p:cNvSpPr>
          <p:nvPr>
            <p:ph type="title"/>
          </p:nvPr>
        </p:nvSpPr>
        <p:spPr>
          <a:xfrm>
            <a:off x="112835" y="111126"/>
            <a:ext cx="8916865" cy="6438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029593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</a:t>
            </a:r>
            <a:r>
              <a:rPr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poslechovosti rozhlasových stanic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af 1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24294270"/>
              </p:ext>
            </p:extLst>
          </p:nvPr>
        </p:nvGraphicFramePr>
        <p:xfrm>
          <a:off x="-504056" y="1916832"/>
          <a:ext cx="43559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671461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9074065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294765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19062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6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08217913"/>
              </p:ext>
            </p:extLst>
          </p:nvPr>
        </p:nvGraphicFramePr>
        <p:xfrm>
          <a:off x="4760728" y="3789040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318124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19276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755041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63383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05197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7" descr="C:\Users\nemcovav\AppData\Local\Microsoft\Windows\Temporary Internet Files\Content.IE5\ZVZ42X3V\MP90040264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>
            <a:fillRect/>
          </a:stretch>
        </p:blipFill>
        <p:spPr bwMode="auto">
          <a:xfrm>
            <a:off x="8226425" y="44451"/>
            <a:ext cx="8651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10354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6" descr="C:\Users\nemcovav\AppData\Local\Microsoft\Windows\Temporary Internet Files\Content.IE5\7444V9ZU\MP900402001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92" y="39351"/>
            <a:ext cx="558079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976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2" descr="C:\Users\Public\Pictures\zena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/>
          <a:stretch/>
        </p:blipFill>
        <p:spPr bwMode="auto">
          <a:xfrm>
            <a:off x="8316419" y="68030"/>
            <a:ext cx="758923" cy="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12217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735879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7" descr="Křečovice, místo filmu Vesničko má středisková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120" cy="73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03800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12" descr="C:\Users\nemcovav\AppData\Local\Microsoft\Windows\Temporary Internet Files\Content.IE5\OIJ0JJ98\MP900422806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49" y="44624"/>
            <a:ext cx="812056" cy="8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3013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2" descr="C:\Users\Public\Pictures\znuden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60" y="4172"/>
            <a:ext cx="693387" cy="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2413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020318"/>
      </p:ext>
    </p:extLst>
  </p:cSld>
  <p:clrMapOvr>
    <a:masterClrMapping/>
  </p:clrMapOvr>
  <p:transition advTm="2000">
    <p:randomBar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6" y="115889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267213"/>
      </p:ext>
    </p:extLst>
  </p:cSld>
  <p:clrMapOvr>
    <a:masterClrMapping/>
  </p:clrMapOvr>
  <p:transition advTm="2000">
    <p:randomBar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55688"/>
      </p:ext>
    </p:extLst>
  </p:cSld>
  <p:clrMapOvr>
    <a:masterClrMapping/>
  </p:clrMapOvr>
  <p:transition advTm="2000">
    <p:randomBar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Picture 4" descr="C:\Users\nemcovav\AppData\Local\Microsoft\Windows\Temporary Internet Files\Content.IE5\D6RV5IUJ\MP900431727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2"/>
          <a:stretch/>
        </p:blipFill>
        <p:spPr bwMode="auto">
          <a:xfrm>
            <a:off x="8460435" y="116632"/>
            <a:ext cx="5762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35524"/>
      </p:ext>
    </p:extLst>
  </p:cSld>
  <p:clrMapOvr>
    <a:masterClrMapping/>
  </p:clrMapOvr>
  <p:transition advTm="2000">
    <p:randomBar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1" y="188640"/>
            <a:ext cx="687437" cy="5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2799"/>
      </p:ext>
    </p:extLst>
  </p:cSld>
  <p:clrMapOvr>
    <a:masterClrMapping/>
  </p:clrMapOvr>
  <p:transition advTm="2000">
    <p:randomBar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74320"/>
      </p:ext>
    </p:extLst>
  </p:cSld>
  <p:clrMapOvr>
    <a:masterClrMapping/>
  </p:clrMapOvr>
  <p:transition advTm="2000">
    <p:randomBar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03" y="304192"/>
            <a:ext cx="82677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0478"/>
      </p:ext>
    </p:extLst>
  </p:cSld>
  <p:clrMapOvr>
    <a:masterClrMapping/>
  </p:clrMapOvr>
  <p:transition advTm="2000">
    <p:randomBa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28801"/>
            <a:ext cx="2057400" cy="4497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28801"/>
            <a:ext cx="6019800" cy="4497363"/>
          </a:xfrm>
        </p:spPr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911237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60" y="253956"/>
            <a:ext cx="591270" cy="3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55026"/>
      </p:ext>
    </p:extLst>
  </p:cSld>
  <p:clrMapOvr>
    <a:masterClrMapping/>
  </p:clrMapOvr>
  <p:transition advTm="2000">
    <p:randomBar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6" y="332658"/>
            <a:ext cx="832142" cy="2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1706"/>
      </p:ext>
    </p:extLst>
  </p:cSld>
  <p:clrMapOvr>
    <a:masterClrMapping/>
  </p:clrMapOvr>
  <p:transition advTm="2000">
    <p:randomBar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6" y="305979"/>
            <a:ext cx="584395" cy="2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56831"/>
      </p:ext>
    </p:extLst>
  </p:cSld>
  <p:clrMapOvr>
    <a:masterClrMapping/>
  </p:clrMapOvr>
  <p:transition advTm="2000">
    <p:randomBar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60648"/>
            <a:ext cx="664468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69657"/>
      </p:ext>
    </p:extLst>
  </p:cSld>
  <p:clrMapOvr>
    <a:masterClrMapping/>
  </p:clrMapOvr>
  <p:transition advTm="2000">
    <p:randomBar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32656"/>
            <a:ext cx="464166" cy="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54574"/>
      </p:ext>
    </p:extLst>
  </p:cSld>
  <p:clrMapOvr>
    <a:masterClrMapping/>
  </p:clrMapOvr>
  <p:transition advTm="2000">
    <p:randomBar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11095"/>
      </p:ext>
    </p:extLst>
  </p:cSld>
  <p:clrMapOvr>
    <a:masterClrMapping/>
  </p:clrMapOvr>
  <p:transition advTm="2000">
    <p:randomBar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83058"/>
          <a:stretch/>
        </p:blipFill>
        <p:spPr>
          <a:xfrm>
            <a:off x="8254170" y="71440"/>
            <a:ext cx="792088" cy="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9390"/>
      </p:ext>
    </p:extLst>
  </p:cSld>
  <p:clrMapOvr>
    <a:masterClrMapping/>
  </p:clrMapOvr>
  <p:transition advTm="2000">
    <p:randomBar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980354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2492900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86001159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0701332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3" y="1412776"/>
            <a:ext cx="5902345" cy="4468306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 userDrawn="1"/>
        </p:nvSpPr>
        <p:spPr bwMode="auto">
          <a:xfrm rot="5400000">
            <a:off x="5839373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4111181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9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3" y="785841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7" y="785841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5" y="785841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225 301 145,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951768"/>
      </p:ext>
    </p:extLst>
  </p:cSld>
  <p:clrMapOvr>
    <a:masterClrMapping/>
  </p:clrMapOvr>
  <p:transition advClick="0">
    <p:randomBar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231918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28801"/>
            <a:ext cx="2057400" cy="4497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28801"/>
            <a:ext cx="6019800" cy="4497363"/>
          </a:xfrm>
        </p:spPr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840836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3" y="1412776"/>
            <a:ext cx="5902345" cy="4468306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 userDrawn="1"/>
        </p:nvSpPr>
        <p:spPr bwMode="auto">
          <a:xfrm rot="5400000">
            <a:off x="5839373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4111181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9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3" y="785841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7" y="785841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5" y="785841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225 301 145,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005489"/>
      </p:ext>
    </p:extLst>
  </p:cSld>
  <p:clrMapOvr>
    <a:masterClrMapping/>
  </p:clrMapOvr>
  <p:transition advTm="2000">
    <p:randomBar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494123"/>
      </p:ext>
    </p:extLst>
  </p:cSld>
  <p:clrMapOvr>
    <a:masterClrMapping/>
  </p:clrMapOvr>
  <p:transition advTm="2000">
    <p:randomBar/>
  </p:transition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45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112835" y="838899"/>
            <a:ext cx="8916865" cy="50364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176213" indent="0">
              <a:lnSpc>
                <a:spcPct val="150000"/>
              </a:lnSpc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360363" indent="-1841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536575" indent="-1778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  <a:endParaRPr lang="en-US" dirty="0" smtClean="0"/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nadpis 2"/>
          <p:cNvSpPr>
            <a:spLocks noGrp="1"/>
          </p:cNvSpPr>
          <p:nvPr>
            <p:ph type="title"/>
          </p:nvPr>
        </p:nvSpPr>
        <p:spPr>
          <a:xfrm>
            <a:off x="112835" y="111126"/>
            <a:ext cx="8916865" cy="6438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64103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rv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4D45EBD4-B9A4-42F2-B147-623B5C5518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95332" y="3893261"/>
            <a:ext cx="1153343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68666"/>
            <a:ext cx="81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19816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v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919109"/>
            <a:ext cx="81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000" y="2875565"/>
            <a:ext cx="81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51254025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rv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919109"/>
            <a:ext cx="81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000" y="2875565"/>
            <a:ext cx="81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3759669" y="4297174"/>
            <a:ext cx="1624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F65A6"/>
                </a:solidFill>
              </a:rPr>
              <a:t>STEM/MARK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3759669" y="3773951"/>
            <a:ext cx="162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F65A6"/>
                </a:solidFill>
              </a:rPr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243422350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150A266-8648-4C90-9C3C-6C643AE7593E}"/>
              </a:ext>
            </a:extLst>
          </p:cNvPr>
          <p:cNvCxnSpPr/>
          <p:nvPr userDrawn="1"/>
        </p:nvCxnSpPr>
        <p:spPr>
          <a:xfrm>
            <a:off x="2776614" y="3582572"/>
            <a:ext cx="3590779" cy="0"/>
          </a:xfrm>
          <a:prstGeom prst="line">
            <a:avLst/>
          </a:prstGeom>
          <a:ln w="3810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81282"/>
            <a:ext cx="8100000" cy="1342584"/>
          </a:xfrm>
        </p:spPr>
        <p:txBody>
          <a:bodyPr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rgbClr val="0F65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8914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009559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70521113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Nadpis a pozná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9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1065114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Nadpis, poznámka a 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8EA99274-CB82-4139-8C1A-00FA052D27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408" y="6413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6CB07BAE-40DC-40D6-AEE7-9754CC81D4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9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52174469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4" y="1994721"/>
            <a:ext cx="8564291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CDCE4B80-C7BE-43A5-B6E1-594F11B45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9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44623593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4" y="1994721"/>
            <a:ext cx="8564291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60CB5FC9-A694-4BA5-8E9D-C017FFE45A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408" y="6417317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Zástupný symbol pro obsah 6">
            <a:extLst>
              <a:ext uri="{FF2B5EF4-FFF2-40B4-BE49-F238E27FC236}">
                <a16:creationId xmlns:a16="http://schemas.microsoft.com/office/drawing/2014/main" id="{FD6AEF84-B1C9-4480-9D78-5C08F1691B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9" y="6633317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20026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6" y="1994722"/>
            <a:ext cx="2854763" cy="420235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obsah 6">
            <a:extLst>
              <a:ext uri="{FF2B5EF4-FFF2-40B4-BE49-F238E27FC236}">
                <a16:creationId xmlns:a16="http://schemas.microsoft.com/office/drawing/2014/main" id="{723F1AD7-19EB-40F0-BC6D-53C984572B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408" y="6413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3E87A02A-F60F-48EB-AC74-98A27D7F6E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9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7250623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5" y="1994725"/>
            <a:ext cx="2854763" cy="420234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67B65673-C1F9-464E-BA8C-6E3D4FE871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9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6864096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BB63A-6A2F-41AB-BBC8-FBAEC15E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3D9149F8-531D-4ABB-A7F9-C1FAD6A05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3" y="1994724"/>
            <a:ext cx="8564293" cy="4202349"/>
          </a:xfrm>
        </p:spPr>
        <p:txBody>
          <a:bodyPr wrap="square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4855563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31133C4E-934B-4816-AB96-B765FE45CB23}"/>
              </a:ext>
            </a:extLst>
          </p:cNvPr>
          <p:cNvSpPr/>
          <p:nvPr userDrawn="1"/>
        </p:nvSpPr>
        <p:spPr>
          <a:xfrm>
            <a:off x="1130593" y="1466953"/>
            <a:ext cx="3028658" cy="39703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/>
          <a:p>
            <a:pPr marL="85725"/>
            <a:endParaRPr lang="cs-CZ" sz="1600" b="1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endParaRPr lang="cs-CZ" sz="1600" b="1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  <a:hlinkClick r:id="rId2"/>
              </a:rPr>
              <a:t>SIMAR</a:t>
            </a:r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  <a:hlinkClick r:id="rId3"/>
              </a:rPr>
              <a:t>ESOMAR</a:t>
            </a:r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  <a:hlinkClick r:id="rId4"/>
              </a:rPr>
              <a:t>TGI Network </a:t>
            </a:r>
            <a:endParaRPr lang="cs-CZ" sz="1400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r>
              <a:rPr lang="cs-CZ" sz="1400" dirty="0" err="1">
                <a:solidFill>
                  <a:srgbClr val="3F3F3F">
                    <a:lumMod val="65000"/>
                    <a:lumOff val="35000"/>
                  </a:srgbClr>
                </a:solidFill>
              </a:rPr>
              <a:t>American</a:t>
            </a:r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 Marketing </a:t>
            </a:r>
            <a:r>
              <a:rPr lang="cs-CZ" sz="1400" dirty="0" err="1">
                <a:solidFill>
                  <a:srgbClr val="3F3F3F">
                    <a:lumMod val="65000"/>
                    <a:lumOff val="35000"/>
                  </a:srgbClr>
                </a:solidFill>
              </a:rPr>
              <a:t>Association</a:t>
            </a:r>
            <a:endParaRPr lang="cs-CZ" sz="1400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endParaRPr lang="cs-CZ" sz="1600" dirty="0">
              <a:solidFill>
                <a:srgbClr val="3F3F3F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E3B16B-8387-482E-984B-998AB2A0062D}"/>
              </a:ext>
            </a:extLst>
          </p:cNvPr>
          <p:cNvSpPr/>
          <p:nvPr userDrawn="1"/>
        </p:nvSpPr>
        <p:spPr>
          <a:xfrm rot="16200000">
            <a:off x="5128194" y="4420555"/>
            <a:ext cx="2498738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200" dirty="0">
                <a:solidFill>
                  <a:srgbClr val="0F65A6"/>
                </a:solidFill>
              </a:rPr>
              <a:t>kontakt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8F88C18-22C8-4229-BD13-98D355826F23}"/>
              </a:ext>
            </a:extLst>
          </p:cNvPr>
          <p:cNvCxnSpPr>
            <a:cxnSpLocks/>
          </p:cNvCxnSpPr>
          <p:nvPr userDrawn="1"/>
        </p:nvCxnSpPr>
        <p:spPr>
          <a:xfrm>
            <a:off x="6724357" y="2"/>
            <a:ext cx="0" cy="6039257"/>
          </a:xfrm>
          <a:prstGeom prst="line">
            <a:avLst/>
          </a:prstGeom>
          <a:ln w="1905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0B408B2-0232-4414-B7DF-B930040AFD7D}"/>
              </a:ext>
            </a:extLst>
          </p:cNvPr>
          <p:cNvCxnSpPr>
            <a:cxnSpLocks/>
          </p:cNvCxnSpPr>
          <p:nvPr userDrawn="1"/>
        </p:nvCxnSpPr>
        <p:spPr>
          <a:xfrm>
            <a:off x="1189562" y="1467731"/>
            <a:ext cx="7954438" cy="0"/>
          </a:xfrm>
          <a:prstGeom prst="line">
            <a:avLst/>
          </a:prstGeom>
          <a:ln w="1905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6931715" y="4912325"/>
            <a:ext cx="1726237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endParaRPr lang="cs-CZ" sz="1200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MEDIAN, s. r. o.</a:t>
            </a: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Národních hrdinů 73</a:t>
            </a: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190 12 Praha 9</a:t>
            </a: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www.median.cz</a:t>
            </a: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225 301 111</a:t>
            </a:r>
            <a:endParaRPr lang="cs-CZ" sz="1600" dirty="0">
              <a:solidFill>
                <a:srgbClr val="3F3F3F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9E36F85-ED02-46EE-AE52-1F34D31EDC0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89562" y="867329"/>
            <a:ext cx="1736994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80621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v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78D87A99-0C34-49C7-858A-124549B167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95332" y="3893261"/>
            <a:ext cx="1153343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68666"/>
            <a:ext cx="81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66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43761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5D89F68-14A3-4DFB-AC42-10EBAF5EC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" b="9191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9988563-B710-47DD-9F15-1F510B91CE2F}"/>
              </a:ext>
            </a:extLst>
          </p:cNvPr>
          <p:cNvSpPr/>
          <p:nvPr userDrawn="1"/>
        </p:nvSpPr>
        <p:spPr>
          <a:xfrm>
            <a:off x="-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37000"/>
                </a:srgbClr>
              </a:gs>
              <a:gs pos="100000">
                <a:srgbClr val="78706A">
                  <a:alpha val="8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68666"/>
            <a:ext cx="81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>
            <a:extLst>
              <a:ext uri="{FF2B5EF4-FFF2-40B4-BE49-F238E27FC236}">
                <a16:creationId xmlns:a16="http://schemas.microsoft.com/office/drawing/2014/main" id="{90FED176-DF42-4478-B2A0-7B5302E233D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95332" y="3893261"/>
            <a:ext cx="1153343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32384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rvní snímek s podna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919109"/>
            <a:ext cx="81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000" y="2875565"/>
            <a:ext cx="81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F4B4075-DF27-4FBC-9E38-1F9ED59755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95332" y="3893261"/>
            <a:ext cx="1153343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146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ředěl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314" y="2449930"/>
            <a:ext cx="4157195" cy="1958138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4400003" y="477547"/>
            <a:ext cx="2718066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23112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ředělov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5211CFA-02C1-444D-8EE5-573B1BF4C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" b="9191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EF45223-CB85-4A18-B6BE-8D0CFA08BC52}"/>
              </a:ext>
            </a:extLst>
          </p:cNvPr>
          <p:cNvSpPr/>
          <p:nvPr userDrawn="1"/>
        </p:nvSpPr>
        <p:spPr>
          <a:xfrm>
            <a:off x="-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37000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314" y="2449930"/>
            <a:ext cx="4157195" cy="1958138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4400003" y="477547"/>
            <a:ext cx="2718066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64006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6903724" y="4875268"/>
            <a:ext cx="1726237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endParaRPr lang="cs-CZ" sz="1200" dirty="0">
              <a:solidFill>
                <a:srgbClr val="5A7282"/>
              </a:solidFill>
            </a:endParaRPr>
          </a:p>
          <a:p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r>
              <a:rPr lang="cs-CZ" sz="1200" dirty="0">
                <a:solidFill>
                  <a:srgbClr val="5A7282"/>
                </a:solidFill>
              </a:rPr>
              <a:t>www.median.cz</a:t>
            </a:r>
          </a:p>
          <a:p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877093F-2E4F-483A-9EC5-E010FFB6A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t="9776" r="75270" b="5933"/>
          <a:stretch/>
        </p:blipFill>
        <p:spPr>
          <a:xfrm>
            <a:off x="0" y="0"/>
            <a:ext cx="2233246" cy="6858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233246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63922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EEAE3A1-0411-4EAE-AD30-A954F0E72649}"/>
              </a:ext>
            </a:extLst>
          </p:cNvPr>
          <p:cNvSpPr/>
          <p:nvPr userDrawn="1"/>
        </p:nvSpPr>
        <p:spPr>
          <a:xfrm>
            <a:off x="2224405" y="806507"/>
            <a:ext cx="3362180" cy="5704530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rgbClr val="3F3F3F">
                  <a:lumMod val="85000"/>
                  <a:lumOff val="15000"/>
                </a:srgb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3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5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rgbClr val="3F3F3F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5253481" y="4410726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929392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6724357" y="1411945"/>
            <a:ext cx="0" cy="4627312"/>
          </a:xfrm>
          <a:prstGeom prst="line">
            <a:avLst/>
          </a:prstGeom>
          <a:ln w="19050">
            <a:solidFill>
              <a:srgbClr val="929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>
            <a:extLst>
              <a:ext uri="{FF2B5EF4-FFF2-40B4-BE49-F238E27FC236}">
                <a16:creationId xmlns:a16="http://schemas.microsoft.com/office/drawing/2014/main" id="{9C414932-BD22-4111-8C43-8DEAB9DD8A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610399" y="1524789"/>
            <a:ext cx="1736994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5B73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5150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C119E5C7-ABFC-4482-B3D6-A412D1802D85}"/>
              </a:ext>
            </a:extLst>
          </p:cNvPr>
          <p:cNvSpPr/>
          <p:nvPr userDrawn="1"/>
        </p:nvSpPr>
        <p:spPr>
          <a:xfrm>
            <a:off x="2224405" y="806507"/>
            <a:ext cx="3362180" cy="5704530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rgbClr val="3F3F3F">
                  <a:lumMod val="85000"/>
                  <a:lumOff val="15000"/>
                </a:srgb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2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3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rgbClr val="3F3F3F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8736E5-41E4-49AD-90A7-6F263C545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7" t="4483" b="9191"/>
          <a:stretch/>
        </p:blipFill>
        <p:spPr>
          <a:xfrm>
            <a:off x="-1" y="0"/>
            <a:ext cx="2233246" cy="6858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233246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63922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6903724" y="4875268"/>
            <a:ext cx="1726237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endParaRPr lang="cs-CZ" sz="1200" dirty="0">
              <a:solidFill>
                <a:srgbClr val="5A7282"/>
              </a:solidFill>
            </a:endParaRPr>
          </a:p>
          <a:p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r>
              <a:rPr lang="cs-CZ" sz="1200" dirty="0">
                <a:solidFill>
                  <a:srgbClr val="5A7282"/>
                </a:solidFill>
              </a:rPr>
              <a:t>www.median.cz</a:t>
            </a:r>
          </a:p>
          <a:p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5253481" y="4410726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929392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6724357" y="1411945"/>
            <a:ext cx="0" cy="4627312"/>
          </a:xfrm>
          <a:prstGeom prst="line">
            <a:avLst/>
          </a:prstGeom>
          <a:ln w="19050">
            <a:solidFill>
              <a:srgbClr val="929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>
            <a:extLst>
              <a:ext uri="{FF2B5EF4-FFF2-40B4-BE49-F238E27FC236}">
                <a16:creationId xmlns:a16="http://schemas.microsoft.com/office/drawing/2014/main" id="{8751460A-47F7-46D6-89E5-8EBC2A09EB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610399" y="1524789"/>
            <a:ext cx="1736994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5B73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47665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674261"/>
      </p:ext>
    </p:extLst>
  </p:cSld>
  <p:clrMapOvr>
    <a:masterClrMapping/>
  </p:clrMapOvr>
  <p:transition advTm="2000">
    <p:randomBar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24759799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150A266-8648-4C90-9C3C-6C643AE7593E}"/>
              </a:ext>
            </a:extLst>
          </p:cNvPr>
          <p:cNvCxnSpPr/>
          <p:nvPr userDrawn="1"/>
        </p:nvCxnSpPr>
        <p:spPr>
          <a:xfrm>
            <a:off x="2776614" y="3582572"/>
            <a:ext cx="3590779" cy="0"/>
          </a:xfrm>
          <a:prstGeom prst="line">
            <a:avLst/>
          </a:prstGeom>
          <a:ln w="3810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81282"/>
            <a:ext cx="8100000" cy="1342584"/>
          </a:xfrm>
        </p:spPr>
        <p:txBody>
          <a:bodyPr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rgbClr val="0F65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3301705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4" y="1994721"/>
            <a:ext cx="8564291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CDCE4B80-C7BE-43A5-B6E1-594F11B45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9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1651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112835" y="838899"/>
            <a:ext cx="8916865" cy="50364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176213" indent="0">
              <a:lnSpc>
                <a:spcPct val="150000"/>
              </a:lnSpc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360363" indent="-1841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536575" indent="-1778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  <a:endParaRPr lang="en-US" dirty="0" smtClean="0"/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nadpis 2"/>
          <p:cNvSpPr>
            <a:spLocks noGrp="1"/>
          </p:cNvSpPr>
          <p:nvPr>
            <p:ph type="title"/>
          </p:nvPr>
        </p:nvSpPr>
        <p:spPr>
          <a:xfrm>
            <a:off x="112835" y="111126"/>
            <a:ext cx="8916865" cy="6438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915914"/>
      </p:ext>
    </p:extLst>
  </p:cSld>
  <p:clrMapOvr>
    <a:masterClrMapping/>
  </p:clrMapOvr>
  <p:transition advClick="0">
    <p:randomBar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08427203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150A266-8648-4C90-9C3C-6C643AE7593E}"/>
              </a:ext>
            </a:extLst>
          </p:cNvPr>
          <p:cNvCxnSpPr/>
          <p:nvPr userDrawn="1"/>
        </p:nvCxnSpPr>
        <p:spPr>
          <a:xfrm>
            <a:off x="2776614" y="3582572"/>
            <a:ext cx="3590779" cy="0"/>
          </a:xfrm>
          <a:prstGeom prst="line">
            <a:avLst/>
          </a:prstGeom>
          <a:ln w="3810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81282"/>
            <a:ext cx="8100000" cy="1342584"/>
          </a:xfrm>
        </p:spPr>
        <p:txBody>
          <a:bodyPr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rgbClr val="0F65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13063250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4" y="1994721"/>
            <a:ext cx="8564291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CDCE4B80-C7BE-43A5-B6E1-594F11B45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9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8777335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rv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4D45EBD4-B9A4-42F2-B147-623B5C5518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95331" y="3893261"/>
            <a:ext cx="1153343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68666"/>
            <a:ext cx="81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473081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v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919109"/>
            <a:ext cx="81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000" y="2875563"/>
            <a:ext cx="81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838228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rv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919109"/>
            <a:ext cx="81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000" y="2875563"/>
            <a:ext cx="81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3759668" y="4297173"/>
            <a:ext cx="1624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F65A6"/>
                </a:solidFill>
              </a:rPr>
              <a:t>STEM/MARK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3759668" y="3773951"/>
            <a:ext cx="162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F65A6"/>
                </a:solidFill>
              </a:rPr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2539633019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150A266-8648-4C90-9C3C-6C643AE7593E}"/>
              </a:ext>
            </a:extLst>
          </p:cNvPr>
          <p:cNvCxnSpPr/>
          <p:nvPr userDrawn="1"/>
        </p:nvCxnSpPr>
        <p:spPr>
          <a:xfrm>
            <a:off x="2776613" y="3582572"/>
            <a:ext cx="3590779" cy="0"/>
          </a:xfrm>
          <a:prstGeom prst="line">
            <a:avLst/>
          </a:prstGeom>
          <a:ln w="3810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81282"/>
            <a:ext cx="8100000" cy="1342584"/>
          </a:xfrm>
        </p:spPr>
        <p:txBody>
          <a:bodyPr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rgbClr val="0F65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07652816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6413037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Nadpis a pozná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8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1302918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Nadpis, poznámka a 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8EA99274-CB82-4139-8C1A-00FA052D27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407" y="6413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6CB07BAE-40DC-40D6-AEE7-9754CC81D4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8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50388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</a:t>
            </a:r>
            <a:r>
              <a:rPr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poslechovosti rozhlasových stanic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af 1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73697707"/>
              </p:ext>
            </p:extLst>
          </p:nvPr>
        </p:nvGraphicFramePr>
        <p:xfrm>
          <a:off x="-504056" y="1916832"/>
          <a:ext cx="43559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0136739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4" y="1994721"/>
            <a:ext cx="8564291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CDCE4B80-C7BE-43A5-B6E1-594F11B45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8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61286888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4" y="1994721"/>
            <a:ext cx="8564291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60CB5FC9-A694-4BA5-8E9D-C017FFE45A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407" y="6417317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Zástupný symbol pro obsah 6">
            <a:extLst>
              <a:ext uri="{FF2B5EF4-FFF2-40B4-BE49-F238E27FC236}">
                <a16:creationId xmlns:a16="http://schemas.microsoft.com/office/drawing/2014/main" id="{FD6AEF84-B1C9-4480-9D78-5C08F1691B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8" y="6633317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7793966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5" y="1994722"/>
            <a:ext cx="2854763" cy="420235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obsah 6">
            <a:extLst>
              <a:ext uri="{FF2B5EF4-FFF2-40B4-BE49-F238E27FC236}">
                <a16:creationId xmlns:a16="http://schemas.microsoft.com/office/drawing/2014/main" id="{723F1AD7-19EB-40F0-BC6D-53C984572B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407" y="6413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3E87A02A-F60F-48EB-AC74-98A27D7F6E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8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846195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4" y="1994725"/>
            <a:ext cx="2854763" cy="420234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67B65673-C1F9-464E-BA8C-6E3D4FE871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8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30353465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BB63A-6A2F-41AB-BBC8-FBAEC15E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3D9149F8-531D-4ABB-A7F9-C1FAD6A05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3" y="1994724"/>
            <a:ext cx="8564293" cy="4202349"/>
          </a:xfrm>
        </p:spPr>
        <p:txBody>
          <a:bodyPr wrap="square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50310739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31133C4E-934B-4816-AB96-B765FE45CB23}"/>
              </a:ext>
            </a:extLst>
          </p:cNvPr>
          <p:cNvSpPr/>
          <p:nvPr userDrawn="1"/>
        </p:nvSpPr>
        <p:spPr>
          <a:xfrm>
            <a:off x="1130593" y="1466953"/>
            <a:ext cx="3028658" cy="39703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/>
          <a:p>
            <a:pPr marL="85725"/>
            <a:endParaRPr lang="cs-CZ" sz="1600" b="1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endParaRPr lang="cs-CZ" sz="1600" b="1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  <a:hlinkClick r:id="rId2"/>
              </a:rPr>
              <a:t>SIMAR</a:t>
            </a:r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  <a:hlinkClick r:id="rId3"/>
              </a:rPr>
              <a:t>ESOMAR</a:t>
            </a:r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  <a:hlinkClick r:id="rId4"/>
              </a:rPr>
              <a:t>TGI Network </a:t>
            </a:r>
            <a:endParaRPr lang="cs-CZ" sz="1400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r>
              <a:rPr lang="cs-CZ" sz="1400" dirty="0" err="1">
                <a:solidFill>
                  <a:srgbClr val="3F3F3F">
                    <a:lumMod val="65000"/>
                    <a:lumOff val="35000"/>
                  </a:srgbClr>
                </a:solidFill>
              </a:rPr>
              <a:t>American</a:t>
            </a:r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 Marketing </a:t>
            </a:r>
            <a:r>
              <a:rPr lang="cs-CZ" sz="1400" dirty="0" err="1">
                <a:solidFill>
                  <a:srgbClr val="3F3F3F">
                    <a:lumMod val="65000"/>
                    <a:lumOff val="35000"/>
                  </a:srgbClr>
                </a:solidFill>
              </a:rPr>
              <a:t>Association</a:t>
            </a:r>
            <a:endParaRPr lang="cs-CZ" sz="1400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endParaRPr lang="cs-CZ" sz="1600" dirty="0">
              <a:solidFill>
                <a:srgbClr val="3F3F3F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E3B16B-8387-482E-984B-998AB2A0062D}"/>
              </a:ext>
            </a:extLst>
          </p:cNvPr>
          <p:cNvSpPr/>
          <p:nvPr userDrawn="1"/>
        </p:nvSpPr>
        <p:spPr>
          <a:xfrm rot="16200000">
            <a:off x="5128194" y="4420555"/>
            <a:ext cx="2498738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200" dirty="0">
                <a:solidFill>
                  <a:srgbClr val="0F65A6"/>
                </a:solidFill>
              </a:rPr>
              <a:t>kontakt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8F88C18-22C8-4229-BD13-98D355826F23}"/>
              </a:ext>
            </a:extLst>
          </p:cNvPr>
          <p:cNvCxnSpPr>
            <a:cxnSpLocks/>
          </p:cNvCxnSpPr>
          <p:nvPr userDrawn="1"/>
        </p:nvCxnSpPr>
        <p:spPr>
          <a:xfrm>
            <a:off x="6724357" y="2"/>
            <a:ext cx="0" cy="6039257"/>
          </a:xfrm>
          <a:prstGeom prst="line">
            <a:avLst/>
          </a:prstGeom>
          <a:ln w="1905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0B408B2-0232-4414-B7DF-B930040AFD7D}"/>
              </a:ext>
            </a:extLst>
          </p:cNvPr>
          <p:cNvCxnSpPr>
            <a:cxnSpLocks/>
          </p:cNvCxnSpPr>
          <p:nvPr userDrawn="1"/>
        </p:nvCxnSpPr>
        <p:spPr>
          <a:xfrm>
            <a:off x="1189562" y="1467731"/>
            <a:ext cx="7954438" cy="0"/>
          </a:xfrm>
          <a:prstGeom prst="line">
            <a:avLst/>
          </a:prstGeom>
          <a:ln w="1905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6931714" y="4912323"/>
            <a:ext cx="1726237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endParaRPr lang="cs-CZ" sz="1200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MEDIAN, s. r. o.</a:t>
            </a: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Národních hrdinů 73</a:t>
            </a: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190 12 Praha 9</a:t>
            </a: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www.median.cz</a:t>
            </a: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225 301 111</a:t>
            </a:r>
            <a:endParaRPr lang="cs-CZ" sz="1600" dirty="0">
              <a:solidFill>
                <a:srgbClr val="3F3F3F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9E36F85-ED02-46EE-AE52-1F34D31EDC0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89562" y="867329"/>
            <a:ext cx="1736994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17530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v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78D87A99-0C34-49C7-858A-124549B167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95331" y="3893261"/>
            <a:ext cx="1153343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68666"/>
            <a:ext cx="81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772148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5D89F68-14A3-4DFB-AC42-10EBAF5EC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" b="9191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9988563-B710-47DD-9F15-1F510B91CE2F}"/>
              </a:ext>
            </a:extLst>
          </p:cNvPr>
          <p:cNvSpPr/>
          <p:nvPr userDrawn="1"/>
        </p:nvSpPr>
        <p:spPr>
          <a:xfrm>
            <a:off x="-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37000"/>
                </a:srgbClr>
              </a:gs>
              <a:gs pos="100000">
                <a:srgbClr val="78706A">
                  <a:alpha val="8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68666"/>
            <a:ext cx="81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>
            <a:extLst>
              <a:ext uri="{FF2B5EF4-FFF2-40B4-BE49-F238E27FC236}">
                <a16:creationId xmlns:a16="http://schemas.microsoft.com/office/drawing/2014/main" id="{90FED176-DF42-4478-B2A0-7B5302E233D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95331" y="3893261"/>
            <a:ext cx="1153343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41155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rvní snímek s podna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919109"/>
            <a:ext cx="81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000" y="2875563"/>
            <a:ext cx="81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F4B4075-DF27-4FBC-9E38-1F9ED59755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95331" y="3893261"/>
            <a:ext cx="1153343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57378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ředěl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314" y="2449930"/>
            <a:ext cx="4157195" cy="1958138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4400003" y="477547"/>
            <a:ext cx="2718066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7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7956000" cy="720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18. 3. 2019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Hradecký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90400" y="1439999"/>
            <a:ext cx="3888000" cy="410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58400" y="1439999"/>
            <a:ext cx="3888000" cy="410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838209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ředělov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5211CFA-02C1-444D-8EE5-573B1BF4C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" b="9191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EF45223-CB85-4A18-B6BE-8D0CFA08BC52}"/>
              </a:ext>
            </a:extLst>
          </p:cNvPr>
          <p:cNvSpPr/>
          <p:nvPr userDrawn="1"/>
        </p:nvSpPr>
        <p:spPr>
          <a:xfrm>
            <a:off x="-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37000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314" y="2449930"/>
            <a:ext cx="4157195" cy="1958138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4400003" y="477547"/>
            <a:ext cx="2718066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92517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6903723" y="4875266"/>
            <a:ext cx="1726237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endParaRPr lang="cs-CZ" sz="1200" dirty="0">
              <a:solidFill>
                <a:srgbClr val="5A7282"/>
              </a:solidFill>
            </a:endParaRPr>
          </a:p>
          <a:p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r>
              <a:rPr lang="cs-CZ" sz="1200" dirty="0">
                <a:solidFill>
                  <a:srgbClr val="5A7282"/>
                </a:solidFill>
              </a:rPr>
              <a:t>www.median.cz</a:t>
            </a:r>
          </a:p>
          <a:p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877093F-2E4F-483A-9EC5-E010FFB6A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t="9776" r="75270" b="5933"/>
          <a:stretch/>
        </p:blipFill>
        <p:spPr>
          <a:xfrm>
            <a:off x="0" y="0"/>
            <a:ext cx="2233246" cy="6858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233246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63922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EEAE3A1-0411-4EAE-AD30-A954F0E72649}"/>
              </a:ext>
            </a:extLst>
          </p:cNvPr>
          <p:cNvSpPr/>
          <p:nvPr userDrawn="1"/>
        </p:nvSpPr>
        <p:spPr>
          <a:xfrm>
            <a:off x="2224405" y="806507"/>
            <a:ext cx="3362180" cy="5704530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rgbClr val="3F3F3F">
                  <a:lumMod val="85000"/>
                  <a:lumOff val="15000"/>
                </a:srgb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3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5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rgbClr val="3F3F3F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5253481" y="4410725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929392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6724357" y="1411945"/>
            <a:ext cx="0" cy="4627312"/>
          </a:xfrm>
          <a:prstGeom prst="line">
            <a:avLst/>
          </a:prstGeom>
          <a:ln w="19050">
            <a:solidFill>
              <a:srgbClr val="929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>
            <a:extLst>
              <a:ext uri="{FF2B5EF4-FFF2-40B4-BE49-F238E27FC236}">
                <a16:creationId xmlns:a16="http://schemas.microsoft.com/office/drawing/2014/main" id="{9C414932-BD22-4111-8C43-8DEAB9DD8A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610399" y="1524789"/>
            <a:ext cx="1736994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5B73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1666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C119E5C7-ABFC-4482-B3D6-A412D1802D85}"/>
              </a:ext>
            </a:extLst>
          </p:cNvPr>
          <p:cNvSpPr/>
          <p:nvPr userDrawn="1"/>
        </p:nvSpPr>
        <p:spPr>
          <a:xfrm>
            <a:off x="2224405" y="806507"/>
            <a:ext cx="3362180" cy="5704530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rgbClr val="3F3F3F">
                  <a:lumMod val="85000"/>
                  <a:lumOff val="15000"/>
                </a:srgb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2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3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rgbClr val="3F3F3F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8736E5-41E4-49AD-90A7-6F263C545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7" t="4483" b="9191"/>
          <a:stretch/>
        </p:blipFill>
        <p:spPr>
          <a:xfrm>
            <a:off x="-1" y="0"/>
            <a:ext cx="2233246" cy="6858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233246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63922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6903723" y="4875266"/>
            <a:ext cx="1726237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endParaRPr lang="cs-CZ" sz="1200" dirty="0">
              <a:solidFill>
                <a:srgbClr val="5A7282"/>
              </a:solidFill>
            </a:endParaRPr>
          </a:p>
          <a:p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r>
              <a:rPr lang="cs-CZ" sz="1200" dirty="0">
                <a:solidFill>
                  <a:srgbClr val="5A7282"/>
                </a:solidFill>
              </a:rPr>
              <a:t>www.median.cz</a:t>
            </a:r>
          </a:p>
          <a:p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5253481" y="4410725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929392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6724357" y="1411945"/>
            <a:ext cx="0" cy="4627312"/>
          </a:xfrm>
          <a:prstGeom prst="line">
            <a:avLst/>
          </a:prstGeom>
          <a:ln w="19050">
            <a:solidFill>
              <a:srgbClr val="929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>
            <a:extLst>
              <a:ext uri="{FF2B5EF4-FFF2-40B4-BE49-F238E27FC236}">
                <a16:creationId xmlns:a16="http://schemas.microsoft.com/office/drawing/2014/main" id="{8751460A-47F7-46D6-89E5-8EBC2A09EB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610399" y="1524789"/>
            <a:ext cx="1736994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5B73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64537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182054"/>
      </p:ext>
    </p:extLst>
  </p:cSld>
  <p:clrMapOvr>
    <a:masterClrMapping/>
  </p:clrMapOvr>
  <p:transition advTm="2000">
    <p:randomBar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03177642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150A266-8648-4C90-9C3C-6C643AE7593E}"/>
              </a:ext>
            </a:extLst>
          </p:cNvPr>
          <p:cNvCxnSpPr/>
          <p:nvPr userDrawn="1"/>
        </p:nvCxnSpPr>
        <p:spPr>
          <a:xfrm>
            <a:off x="2776613" y="3582572"/>
            <a:ext cx="3590779" cy="0"/>
          </a:xfrm>
          <a:prstGeom prst="line">
            <a:avLst/>
          </a:prstGeom>
          <a:ln w="3810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81282"/>
            <a:ext cx="8100000" cy="1342584"/>
          </a:xfrm>
        </p:spPr>
        <p:txBody>
          <a:bodyPr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rgbClr val="0F65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4605180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4" y="1994721"/>
            <a:ext cx="8564291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CDCE4B80-C7BE-43A5-B6E1-594F11B45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8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2756461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91614599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150A266-8648-4C90-9C3C-6C643AE7593E}"/>
              </a:ext>
            </a:extLst>
          </p:cNvPr>
          <p:cNvCxnSpPr/>
          <p:nvPr userDrawn="1"/>
        </p:nvCxnSpPr>
        <p:spPr>
          <a:xfrm>
            <a:off x="2776613" y="3582572"/>
            <a:ext cx="3590779" cy="0"/>
          </a:xfrm>
          <a:prstGeom prst="line">
            <a:avLst/>
          </a:prstGeom>
          <a:ln w="3810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81282"/>
            <a:ext cx="8100000" cy="1342584"/>
          </a:xfrm>
        </p:spPr>
        <p:txBody>
          <a:bodyPr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rgbClr val="0F65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3975458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4" y="1994721"/>
            <a:ext cx="8564291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CDCE4B80-C7BE-43A5-B6E1-594F11B45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8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641421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48340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rv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4D45EBD4-B9A4-42F2-B147-623B5C5518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95329" y="3893261"/>
            <a:ext cx="1153343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68666"/>
            <a:ext cx="81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94987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v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919109"/>
            <a:ext cx="81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000" y="2875559"/>
            <a:ext cx="81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9878451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rv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919109"/>
            <a:ext cx="81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000" y="2875559"/>
            <a:ext cx="81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3759666" y="4297171"/>
            <a:ext cx="1624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F65A6"/>
                </a:solidFill>
              </a:rPr>
              <a:t>STEM/MARK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3759666" y="3773951"/>
            <a:ext cx="162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F65A6"/>
                </a:solidFill>
              </a:rPr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2238784943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150A266-8648-4C90-9C3C-6C643AE7593E}"/>
              </a:ext>
            </a:extLst>
          </p:cNvPr>
          <p:cNvCxnSpPr/>
          <p:nvPr userDrawn="1"/>
        </p:nvCxnSpPr>
        <p:spPr>
          <a:xfrm>
            <a:off x="2776611" y="3582572"/>
            <a:ext cx="3590779" cy="0"/>
          </a:xfrm>
          <a:prstGeom prst="line">
            <a:avLst/>
          </a:prstGeom>
          <a:ln w="3810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81282"/>
            <a:ext cx="8100000" cy="1342584"/>
          </a:xfrm>
        </p:spPr>
        <p:txBody>
          <a:bodyPr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rgbClr val="0F65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6439326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087720141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Nadpis a pozná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6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98647439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Nadpis, poznámka a 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8EA99274-CB82-4139-8C1A-00FA052D27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405" y="6413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6CB07BAE-40DC-40D6-AEE7-9754CC81D4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6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842143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2" y="1994721"/>
            <a:ext cx="8564291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CDCE4B80-C7BE-43A5-B6E1-594F11B45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6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7814926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2" y="1994721"/>
            <a:ext cx="8564291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60CB5FC9-A694-4BA5-8E9D-C017FFE45A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405" y="6417317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Zástupný symbol pro obsah 6">
            <a:extLst>
              <a:ext uri="{FF2B5EF4-FFF2-40B4-BE49-F238E27FC236}">
                <a16:creationId xmlns:a16="http://schemas.microsoft.com/office/drawing/2014/main" id="{FD6AEF84-B1C9-4480-9D78-5C08F1691B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6" y="6633317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99955231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3" y="1994721"/>
            <a:ext cx="2854763" cy="420235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obsah 6">
            <a:extLst>
              <a:ext uri="{FF2B5EF4-FFF2-40B4-BE49-F238E27FC236}">
                <a16:creationId xmlns:a16="http://schemas.microsoft.com/office/drawing/2014/main" id="{723F1AD7-19EB-40F0-BC6D-53C984572B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405" y="6413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3E87A02A-F60F-48EB-AC74-98A27D7F6E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6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97215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6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90286736"/>
              </p:ext>
            </p:extLst>
          </p:nvPr>
        </p:nvGraphicFramePr>
        <p:xfrm>
          <a:off x="4760728" y="3789040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1083113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2" y="1994722"/>
            <a:ext cx="2854763" cy="420234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67B65673-C1F9-464E-BA8C-6E3D4FE871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6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45072064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BB63A-6A2F-41AB-BBC8-FBAEC15E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3D9149F8-531D-4ABB-A7F9-C1FAD6A05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2" y="1994722"/>
            <a:ext cx="8564293" cy="4202349"/>
          </a:xfrm>
        </p:spPr>
        <p:txBody>
          <a:bodyPr wrap="square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0137480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31133C4E-934B-4816-AB96-B765FE45CB23}"/>
              </a:ext>
            </a:extLst>
          </p:cNvPr>
          <p:cNvSpPr/>
          <p:nvPr userDrawn="1"/>
        </p:nvSpPr>
        <p:spPr>
          <a:xfrm>
            <a:off x="1130593" y="1466953"/>
            <a:ext cx="3028658" cy="39703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/>
          <a:p>
            <a:pPr marL="85725"/>
            <a:endParaRPr lang="cs-CZ" sz="1600" b="1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endParaRPr lang="cs-CZ" sz="1600" b="1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  <a:hlinkClick r:id="rId2"/>
              </a:rPr>
              <a:t>SIMAR</a:t>
            </a:r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  <a:hlinkClick r:id="rId3"/>
              </a:rPr>
              <a:t>ESOMAR</a:t>
            </a:r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  <a:hlinkClick r:id="rId4"/>
              </a:rPr>
              <a:t>TGI Network </a:t>
            </a:r>
            <a:endParaRPr lang="cs-CZ" sz="1400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r>
              <a:rPr lang="cs-CZ" sz="1400" dirty="0" err="1">
                <a:solidFill>
                  <a:srgbClr val="3F3F3F">
                    <a:lumMod val="65000"/>
                    <a:lumOff val="35000"/>
                  </a:srgbClr>
                </a:solidFill>
              </a:rPr>
              <a:t>American</a:t>
            </a:r>
            <a:r>
              <a:rPr lang="cs-CZ" sz="14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 Marketing </a:t>
            </a:r>
            <a:r>
              <a:rPr lang="cs-CZ" sz="1400" dirty="0" err="1">
                <a:solidFill>
                  <a:srgbClr val="3F3F3F">
                    <a:lumMod val="65000"/>
                    <a:lumOff val="35000"/>
                  </a:srgbClr>
                </a:solidFill>
              </a:rPr>
              <a:t>Association</a:t>
            </a:r>
            <a:endParaRPr lang="cs-CZ" sz="1400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pPr marL="85725"/>
            <a:endParaRPr lang="cs-CZ" sz="1600" dirty="0">
              <a:solidFill>
                <a:srgbClr val="3F3F3F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E3B16B-8387-482E-984B-998AB2A0062D}"/>
              </a:ext>
            </a:extLst>
          </p:cNvPr>
          <p:cNvSpPr/>
          <p:nvPr userDrawn="1"/>
        </p:nvSpPr>
        <p:spPr>
          <a:xfrm rot="16200000">
            <a:off x="5128194" y="4420555"/>
            <a:ext cx="2498738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200" dirty="0">
                <a:solidFill>
                  <a:srgbClr val="0F65A6"/>
                </a:solidFill>
              </a:rPr>
              <a:t>kontakt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8F88C18-22C8-4229-BD13-98D355826F23}"/>
              </a:ext>
            </a:extLst>
          </p:cNvPr>
          <p:cNvCxnSpPr>
            <a:cxnSpLocks/>
          </p:cNvCxnSpPr>
          <p:nvPr userDrawn="1"/>
        </p:nvCxnSpPr>
        <p:spPr>
          <a:xfrm>
            <a:off x="6724357" y="1"/>
            <a:ext cx="0" cy="6039257"/>
          </a:xfrm>
          <a:prstGeom prst="line">
            <a:avLst/>
          </a:prstGeom>
          <a:ln w="1905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0B408B2-0232-4414-B7DF-B930040AFD7D}"/>
              </a:ext>
            </a:extLst>
          </p:cNvPr>
          <p:cNvCxnSpPr>
            <a:cxnSpLocks/>
          </p:cNvCxnSpPr>
          <p:nvPr userDrawn="1"/>
        </p:nvCxnSpPr>
        <p:spPr>
          <a:xfrm>
            <a:off x="1189562" y="1467731"/>
            <a:ext cx="7954438" cy="0"/>
          </a:xfrm>
          <a:prstGeom prst="line">
            <a:avLst/>
          </a:prstGeom>
          <a:ln w="1905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6931712" y="4912319"/>
            <a:ext cx="1726237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endParaRPr lang="cs-CZ" sz="1200" dirty="0">
              <a:solidFill>
                <a:srgbClr val="3F3F3F">
                  <a:lumMod val="65000"/>
                  <a:lumOff val="35000"/>
                </a:srgbClr>
              </a:solidFill>
            </a:endParaRP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MEDIAN, s. r. o.</a:t>
            </a: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Národních hrdinů 73</a:t>
            </a: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190 12 Praha 9</a:t>
            </a: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www.median.cz</a:t>
            </a:r>
          </a:p>
          <a:p>
            <a:r>
              <a:rPr lang="cs-CZ" sz="1200" dirty="0">
                <a:solidFill>
                  <a:srgbClr val="3F3F3F">
                    <a:lumMod val="65000"/>
                    <a:lumOff val="35000"/>
                  </a:srgbClr>
                </a:solidFill>
              </a:rPr>
              <a:t>225 301 111</a:t>
            </a:r>
            <a:endParaRPr lang="cs-CZ" sz="1600" dirty="0">
              <a:solidFill>
                <a:srgbClr val="3F3F3F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9E36F85-ED02-46EE-AE52-1F34D31EDC0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89562" y="867329"/>
            <a:ext cx="1736994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4559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v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78D87A99-0C34-49C7-858A-124549B167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95329" y="3893261"/>
            <a:ext cx="1153343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68666"/>
            <a:ext cx="81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77082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5D89F68-14A3-4DFB-AC42-10EBAF5EC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" b="9191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9988563-B710-47DD-9F15-1F510B91CE2F}"/>
              </a:ext>
            </a:extLst>
          </p:cNvPr>
          <p:cNvSpPr/>
          <p:nvPr userDrawn="1"/>
        </p:nvSpPr>
        <p:spPr>
          <a:xfrm>
            <a:off x="-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37000"/>
                </a:srgbClr>
              </a:gs>
              <a:gs pos="100000">
                <a:srgbClr val="78706A">
                  <a:alpha val="8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68666"/>
            <a:ext cx="81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>
            <a:extLst>
              <a:ext uri="{FF2B5EF4-FFF2-40B4-BE49-F238E27FC236}">
                <a16:creationId xmlns:a16="http://schemas.microsoft.com/office/drawing/2014/main" id="{90FED176-DF42-4478-B2A0-7B5302E233D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95329" y="3893261"/>
            <a:ext cx="1153343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3245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rvní snímek s podna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919109"/>
            <a:ext cx="81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3656619" y="3611250"/>
            <a:ext cx="183076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000" y="2875559"/>
            <a:ext cx="81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F4B4075-DF27-4FBC-9E38-1F9ED59755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95329" y="3893261"/>
            <a:ext cx="1153343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24703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ředěl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312" y="2449930"/>
            <a:ext cx="4157195" cy="1958138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4400003" y="477547"/>
            <a:ext cx="2718066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60026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ředělov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5211CFA-02C1-444D-8EE5-573B1BF4C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" b="9191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EF45223-CB85-4A18-B6BE-8D0CFA08BC52}"/>
              </a:ext>
            </a:extLst>
          </p:cNvPr>
          <p:cNvSpPr/>
          <p:nvPr userDrawn="1"/>
        </p:nvSpPr>
        <p:spPr>
          <a:xfrm>
            <a:off x="-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37000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312" y="2449930"/>
            <a:ext cx="4157195" cy="1958138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4400003" y="477547"/>
            <a:ext cx="2718066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411292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6903721" y="4875262"/>
            <a:ext cx="1726237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endParaRPr lang="cs-CZ" sz="1200" dirty="0">
              <a:solidFill>
                <a:srgbClr val="5A7282"/>
              </a:solidFill>
            </a:endParaRPr>
          </a:p>
          <a:p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r>
              <a:rPr lang="cs-CZ" sz="1200" dirty="0">
                <a:solidFill>
                  <a:srgbClr val="5A7282"/>
                </a:solidFill>
              </a:rPr>
              <a:t>www.median.cz</a:t>
            </a:r>
          </a:p>
          <a:p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877093F-2E4F-483A-9EC5-E010FFB6A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t="9776" r="75270" b="5933"/>
          <a:stretch/>
        </p:blipFill>
        <p:spPr>
          <a:xfrm>
            <a:off x="0" y="0"/>
            <a:ext cx="2233246" cy="6858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233246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63922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EEAE3A1-0411-4EAE-AD30-A954F0E72649}"/>
              </a:ext>
            </a:extLst>
          </p:cNvPr>
          <p:cNvSpPr/>
          <p:nvPr userDrawn="1"/>
        </p:nvSpPr>
        <p:spPr>
          <a:xfrm>
            <a:off x="2224405" y="806507"/>
            <a:ext cx="3362180" cy="5704530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rgbClr val="3F3F3F">
                  <a:lumMod val="85000"/>
                  <a:lumOff val="15000"/>
                </a:srgb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3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5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rgbClr val="3F3F3F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5253481" y="4410723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929392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6724357" y="1411945"/>
            <a:ext cx="0" cy="4627312"/>
          </a:xfrm>
          <a:prstGeom prst="line">
            <a:avLst/>
          </a:prstGeom>
          <a:ln w="19050">
            <a:solidFill>
              <a:srgbClr val="929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>
            <a:extLst>
              <a:ext uri="{FF2B5EF4-FFF2-40B4-BE49-F238E27FC236}">
                <a16:creationId xmlns:a16="http://schemas.microsoft.com/office/drawing/2014/main" id="{9C414932-BD22-4111-8C43-8DEAB9DD8A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610399" y="1524789"/>
            <a:ext cx="1736994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5B73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1745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C119E5C7-ABFC-4482-B3D6-A412D1802D85}"/>
              </a:ext>
            </a:extLst>
          </p:cNvPr>
          <p:cNvSpPr/>
          <p:nvPr userDrawn="1"/>
        </p:nvSpPr>
        <p:spPr>
          <a:xfrm>
            <a:off x="2224405" y="806507"/>
            <a:ext cx="3362180" cy="5704530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rgbClr val="3F3F3F">
                  <a:lumMod val="85000"/>
                  <a:lumOff val="15000"/>
                </a:srgb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2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3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rgbClr val="3F3F3F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8736E5-41E4-49AD-90A7-6F263C545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7" t="4483" b="9191"/>
          <a:stretch/>
        </p:blipFill>
        <p:spPr>
          <a:xfrm>
            <a:off x="-1" y="0"/>
            <a:ext cx="2233246" cy="6858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233246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63922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6903721" y="4875262"/>
            <a:ext cx="1726237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endParaRPr lang="cs-CZ" sz="1200" dirty="0">
              <a:solidFill>
                <a:srgbClr val="5A7282"/>
              </a:solidFill>
            </a:endParaRPr>
          </a:p>
          <a:p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r>
              <a:rPr lang="cs-CZ" sz="1200" dirty="0">
                <a:solidFill>
                  <a:srgbClr val="5A7282"/>
                </a:solidFill>
              </a:rPr>
              <a:t>www.median.cz</a:t>
            </a:r>
          </a:p>
          <a:p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5253481" y="4410723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929392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6724357" y="1411945"/>
            <a:ext cx="0" cy="4627312"/>
          </a:xfrm>
          <a:prstGeom prst="line">
            <a:avLst/>
          </a:prstGeom>
          <a:ln w="19050">
            <a:solidFill>
              <a:srgbClr val="929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>
            <a:extLst>
              <a:ext uri="{FF2B5EF4-FFF2-40B4-BE49-F238E27FC236}">
                <a16:creationId xmlns:a16="http://schemas.microsoft.com/office/drawing/2014/main" id="{8751460A-47F7-46D6-89E5-8EBC2A09EB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610399" y="1524789"/>
            <a:ext cx="1736994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5B73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17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17713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432918"/>
      </p:ext>
    </p:extLst>
  </p:cSld>
  <p:clrMapOvr>
    <a:masterClrMapping/>
  </p:clrMapOvr>
  <p:transition advTm="2000">
    <p:randomBar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98135875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150A266-8648-4C90-9C3C-6C643AE7593E}"/>
              </a:ext>
            </a:extLst>
          </p:cNvPr>
          <p:cNvCxnSpPr/>
          <p:nvPr userDrawn="1"/>
        </p:nvCxnSpPr>
        <p:spPr>
          <a:xfrm>
            <a:off x="2776611" y="3582572"/>
            <a:ext cx="3590779" cy="0"/>
          </a:xfrm>
          <a:prstGeom prst="line">
            <a:avLst/>
          </a:prstGeom>
          <a:ln w="3810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81282"/>
            <a:ext cx="8100000" cy="1342584"/>
          </a:xfrm>
        </p:spPr>
        <p:txBody>
          <a:bodyPr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rgbClr val="0F65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0118039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2" y="1994721"/>
            <a:ext cx="8564291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CDCE4B80-C7BE-43A5-B6E1-594F11B45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6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70263905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5365618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150A266-8648-4C90-9C3C-6C643AE7593E}"/>
              </a:ext>
            </a:extLst>
          </p:cNvPr>
          <p:cNvCxnSpPr/>
          <p:nvPr userDrawn="1"/>
        </p:nvCxnSpPr>
        <p:spPr>
          <a:xfrm>
            <a:off x="2776611" y="3582572"/>
            <a:ext cx="3590779" cy="0"/>
          </a:xfrm>
          <a:prstGeom prst="line">
            <a:avLst/>
          </a:prstGeom>
          <a:ln w="3810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81282"/>
            <a:ext cx="8100000" cy="1342584"/>
          </a:xfrm>
        </p:spPr>
        <p:txBody>
          <a:bodyPr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rgbClr val="0F65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77790718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402" y="1994721"/>
            <a:ext cx="8564291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CDCE4B80-C7BE-43A5-B6E1-594F11B45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406" y="6629084"/>
            <a:ext cx="8564291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58138628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Tx/>
              <a:buBlip>
                <a:blip r:embed="rId2"/>
              </a:buBlip>
              <a:defRPr sz="2400"/>
            </a:lvl1pPr>
            <a:lvl2pPr marL="742950" indent="-285750">
              <a:buClrTx/>
              <a:buFontTx/>
              <a:buBlip>
                <a:blip r:embed="rId3"/>
              </a:buBlip>
              <a:defRPr sz="2200"/>
            </a:lvl2pPr>
            <a:lvl3pPr marL="1143000" indent="-228600">
              <a:buClrTx/>
              <a:buFontTx/>
              <a:buBlip>
                <a:blip r:embed="rId4"/>
              </a:buBlip>
              <a:defRPr sz="2000"/>
            </a:lvl3pPr>
            <a:lvl4pPr marL="1600200" indent="-228600">
              <a:buClrTx/>
              <a:buFontTx/>
              <a:buBlip>
                <a:blip r:embed="rId5"/>
              </a:buBlip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 b="1"/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09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Tx/>
              <a:buBlip>
                <a:blip r:embed="rId2"/>
              </a:buBlip>
              <a:defRPr sz="1600"/>
            </a:lvl2pPr>
            <a:lvl3pPr marL="1143000" indent="-228600">
              <a:buClrTx/>
              <a:buFontTx/>
              <a:buBlip>
                <a:blip r:embed="rId3"/>
              </a:buBlip>
              <a:defRPr sz="1600"/>
            </a:lvl3pPr>
            <a:lvl4pPr marL="1600200" indent="-228600">
              <a:buClrTx/>
              <a:buFontTx/>
              <a:buBlip>
                <a:blip r:embed="rId4"/>
              </a:buBlip>
              <a:defRPr sz="1400"/>
            </a:lvl4pPr>
            <a:lvl5pPr marL="2000250" indent="-171450">
              <a:buClrTx/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60678" y="4462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315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nadpis 1"/>
          <p:cNvSpPr>
            <a:spLocks noGrp="1"/>
          </p:cNvSpPr>
          <p:nvPr>
            <p:ph type="title"/>
          </p:nvPr>
        </p:nvSpPr>
        <p:spPr>
          <a:xfrm>
            <a:off x="60678" y="4462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07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442460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60678" y="4462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97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nadpis 1"/>
          <p:cNvSpPr>
            <a:spLocks noGrp="1"/>
          </p:cNvSpPr>
          <p:nvPr>
            <p:ph type="title"/>
          </p:nvPr>
        </p:nvSpPr>
        <p:spPr>
          <a:xfrm>
            <a:off x="107504" y="320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 b="1"/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9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nemcovav\AppData\Local\Microsoft\Windows\Temporary Internet Files\Content.IE5\ZVZ42X3V\MP90040264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>
            <a:fillRect/>
          </a:stretch>
        </p:blipFill>
        <p:spPr bwMode="auto">
          <a:xfrm>
            <a:off x="8226425" y="44450"/>
            <a:ext cx="8651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nadpis 1"/>
          <p:cNvSpPr>
            <a:spLocks noGrp="1"/>
          </p:cNvSpPr>
          <p:nvPr>
            <p:ph type="title"/>
          </p:nvPr>
        </p:nvSpPr>
        <p:spPr>
          <a:xfrm>
            <a:off x="60678" y="4462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75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0" y="1412776"/>
            <a:ext cx="5902345" cy="4468306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 userDrawn="1"/>
        </p:nvSpPr>
        <p:spPr bwMode="auto">
          <a:xfrm rot="5400000">
            <a:off x="5839370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4111178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8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2" y="785837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6" y="785837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4" y="785837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225 301 145,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4" y="2924944"/>
            <a:ext cx="4716016" cy="9326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4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70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5163269"/>
            <a:ext cx="7810127" cy="7140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4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56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5163269"/>
            <a:ext cx="7810127" cy="7140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4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78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762948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542454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7" descr="C:\Users\nemcovav\AppData\Local\Microsoft\Windows\Temporary Internet Files\Content.IE5\ZVZ42X3V\MP90040264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>
            <a:fillRect/>
          </a:stretch>
        </p:blipFill>
        <p:spPr bwMode="auto">
          <a:xfrm>
            <a:off x="8226425" y="44451"/>
            <a:ext cx="8651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83742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6" descr="C:\Users\nemcovav\AppData\Local\Microsoft\Windows\Temporary Internet Files\Content.IE5\7444V9ZU\MP900402001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92" y="39351"/>
            <a:ext cx="558079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28883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2" descr="C:\Users\Public\Pictures\zena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/>
          <a:stretch/>
        </p:blipFill>
        <p:spPr bwMode="auto">
          <a:xfrm>
            <a:off x="8316419" y="68030"/>
            <a:ext cx="758923" cy="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79822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18. 3. 2019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Hradecký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7" descr="Křečovice, místo filmu Vesničko má středisková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120" cy="73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954322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12" descr="C:\Users\nemcovav\AppData\Local\Microsoft\Windows\Temporary Internet Files\Content.IE5\OIJ0JJ98\MP900422806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49" y="44624"/>
            <a:ext cx="812056" cy="8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61188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2" descr="C:\Users\Public\Pictures\znuden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60" y="4172"/>
            <a:ext cx="693387" cy="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75044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477857"/>
      </p:ext>
    </p:extLst>
  </p:cSld>
  <p:clrMapOvr>
    <a:masterClrMapping/>
  </p:clrMapOvr>
  <p:transition advClick="0">
    <p:randomBa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6" y="115889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806470"/>
      </p:ext>
    </p:extLst>
  </p:cSld>
  <p:clrMapOvr>
    <a:masterClrMapping/>
  </p:clrMapOvr>
  <p:transition advClick="0">
    <p:randomBa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06" y="116633"/>
            <a:ext cx="9721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5654"/>
      </p:ext>
    </p:extLst>
  </p:cSld>
  <p:clrMapOvr>
    <a:masterClrMapping/>
  </p:clrMapOvr>
  <p:transition advClick="0">
    <p:randomBa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Picture 4" descr="C:\Users\nemcovav\AppData\Local\Microsoft\Windows\Temporary Internet Files\Content.IE5\D6RV5IUJ\MP900431727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2"/>
          <a:stretch/>
        </p:blipFill>
        <p:spPr bwMode="auto">
          <a:xfrm>
            <a:off x="8460435" y="116632"/>
            <a:ext cx="5762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86219"/>
      </p:ext>
    </p:extLst>
  </p:cSld>
  <p:clrMapOvr>
    <a:masterClrMapping/>
  </p:clrMapOvr>
  <p:transition advClick="0">
    <p:randomBa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1" y="188640"/>
            <a:ext cx="687437" cy="5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58407"/>
      </p:ext>
    </p:extLst>
  </p:cSld>
  <p:clrMapOvr>
    <a:masterClrMapping/>
  </p:clrMapOvr>
  <p:transition advClick="0">
    <p:randomBa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17200"/>
      </p:ext>
    </p:extLst>
  </p:cSld>
  <p:clrMapOvr>
    <a:masterClrMapping/>
  </p:clrMapOvr>
  <p:transition advClick="0">
    <p:randomBa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03" y="304192"/>
            <a:ext cx="82677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4151"/>
      </p:ext>
    </p:extLst>
  </p:cSld>
  <p:clrMapOvr>
    <a:masterClrMapping/>
  </p:clrMapOvr>
  <p:transition advClick="0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18. 3. 2019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Hradecký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60" y="253956"/>
            <a:ext cx="591270" cy="3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62974"/>
      </p:ext>
    </p:extLst>
  </p:cSld>
  <p:clrMapOvr>
    <a:masterClrMapping/>
  </p:clrMapOvr>
  <p:transition advClick="0">
    <p:randomBa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6" y="332658"/>
            <a:ext cx="832142" cy="2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62968"/>
      </p:ext>
    </p:extLst>
  </p:cSld>
  <p:clrMapOvr>
    <a:masterClrMapping/>
  </p:clrMapOvr>
  <p:transition advClick="0">
    <p:randomBa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96" y="305979"/>
            <a:ext cx="584395" cy="2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39420"/>
      </p:ext>
    </p:extLst>
  </p:cSld>
  <p:clrMapOvr>
    <a:masterClrMapping/>
  </p:clrMapOvr>
  <p:transition advClick="0">
    <p:randomBa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60648"/>
            <a:ext cx="664468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50101"/>
      </p:ext>
    </p:extLst>
  </p:cSld>
  <p:clrMapOvr>
    <a:masterClrMapping/>
  </p:clrMapOvr>
  <p:transition advClick="0">
    <p:randomBar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32656"/>
            <a:ext cx="464166" cy="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18320"/>
      </p:ext>
    </p:extLst>
  </p:cSld>
  <p:clrMapOvr>
    <a:masterClrMapping/>
  </p:clrMapOvr>
  <p:transition advClick="0">
    <p:randomBar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0652"/>
            <a:ext cx="634059" cy="4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69375"/>
      </p:ext>
    </p:extLst>
  </p:cSld>
  <p:clrMapOvr>
    <a:masterClrMapping/>
  </p:clrMapOvr>
  <p:transition advClick="0">
    <p:randomBar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83058"/>
          <a:stretch/>
        </p:blipFill>
        <p:spPr>
          <a:xfrm>
            <a:off x="8254170" y="71440"/>
            <a:ext cx="792088" cy="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62674"/>
      </p:ext>
    </p:extLst>
  </p:cSld>
  <p:clrMapOvr>
    <a:masterClrMapping/>
  </p:clrMapOvr>
  <p:transition advClick="0">
    <p:randomBa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556667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2492900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2695485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95787819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7956000" cy="720000"/>
          </a:xfrm>
        </p:spPr>
        <p:txBody>
          <a:bodyPr anchor="t" anchorCtr="0"/>
          <a:lstStyle>
            <a:lvl1pPr algn="l">
              <a:defRPr sz="2700" b="1"/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0400" y="5616000"/>
            <a:ext cx="7956000" cy="144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Zdroj: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18. 3. 2019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Hradecký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90400" y="1439999"/>
            <a:ext cx="7956000" cy="4104000"/>
          </a:xfrm>
        </p:spPr>
        <p:txBody>
          <a:bodyPr/>
          <a:lstStyle/>
          <a:p>
            <a:pPr lvl="0"/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378243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28801"/>
            <a:ext cx="2057400" cy="4497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28801"/>
            <a:ext cx="6019800" cy="4497363"/>
          </a:xfrm>
        </p:spPr>
        <p:txBody>
          <a:bodyPr vert="eaVert"/>
          <a:lstStyle>
            <a:lvl1pPr marL="342900" indent="-342900">
              <a:buClrTx/>
              <a:buFont typeface="Wingdings" pitchFamily="2" charset="2"/>
              <a:buChar char="§"/>
              <a:defRPr/>
            </a:lvl1pPr>
            <a:lvl2pPr marL="742950" indent="-285750">
              <a:buClrTx/>
              <a:buFont typeface="Wingdings" pitchFamily="2" charset="2"/>
              <a:buChar char="§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Wingdings" pitchFamily="2" charset="2"/>
              <a:buChar char="§"/>
              <a:defRPr/>
            </a:lvl4pPr>
            <a:lvl5pPr marL="2057400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97900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3" y="1412776"/>
            <a:ext cx="5902345" cy="4468306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 userDrawn="1"/>
        </p:nvSpPr>
        <p:spPr bwMode="auto">
          <a:xfrm rot="5400000">
            <a:off x="5839373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4111181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9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3" y="785841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7" y="785841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5" y="785841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225 301 145,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431213"/>
      </p:ext>
    </p:extLst>
  </p:cSld>
  <p:clrMapOvr>
    <a:masterClrMapping/>
  </p:clrMapOvr>
  <p:transition advClick="0">
    <p:randomBa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796820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021723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112835" y="838899"/>
            <a:ext cx="8916865" cy="50364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176213" indent="0">
              <a:lnSpc>
                <a:spcPct val="150000"/>
              </a:lnSpc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360363" indent="-1841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536575" indent="-1778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3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  <a:endParaRPr lang="en-US" dirty="0" smtClean="0"/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nadpis 2"/>
          <p:cNvSpPr>
            <a:spLocks noGrp="1"/>
          </p:cNvSpPr>
          <p:nvPr>
            <p:ph type="title"/>
          </p:nvPr>
        </p:nvSpPr>
        <p:spPr>
          <a:xfrm>
            <a:off x="112835" y="111126"/>
            <a:ext cx="8916865" cy="6438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078239"/>
      </p:ext>
    </p:extLst>
  </p:cSld>
  <p:clrMapOvr>
    <a:masterClrMapping/>
  </p:clrMapOvr>
  <p:transition advClick="0">
    <p:randomBa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</a:t>
            </a:r>
            <a:r>
              <a:rPr sz="13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poslechovosti rozhlasových stanic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  <p:pic>
        <p:nvPicPr>
          <p:cNvPr id="14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532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af 1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238137872"/>
              </p:ext>
            </p:extLst>
          </p:nvPr>
        </p:nvGraphicFramePr>
        <p:xfrm>
          <a:off x="-504056" y="1916832"/>
          <a:ext cx="43559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177055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267415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302099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6" name="Picture 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9"/>
            <a:ext cx="2904322" cy="54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04026299"/>
              </p:ext>
            </p:extLst>
          </p:nvPr>
        </p:nvGraphicFramePr>
        <p:xfrm>
          <a:off x="4760728" y="3789040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218122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(Conta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zT - ppt pozadi - 08 zaver_kontakt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374800"/>
            <a:ext cx="7956000" cy="856800"/>
          </a:xfrm>
        </p:spPr>
        <p:txBody>
          <a:bodyPr anchor="b" anchorCtr="0"/>
          <a:lstStyle>
            <a:lvl1pPr>
              <a:lnSpc>
                <a:spcPct val="100000"/>
              </a:lnSpc>
              <a:defRPr sz="11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100" b="0" u="none">
                <a:solidFill>
                  <a:schemeClr val="bg1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–"/>
              <a:defRPr sz="1100" b="0">
                <a:solidFill>
                  <a:schemeClr val="bg1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4pPr>
            <a:lvl5pPr marL="54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5pPr>
            <a:lvl6pPr marL="72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6pPr>
            <a:lvl7pPr marL="90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7pPr>
            <a:lvl8pPr marL="108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8pPr>
            <a:lvl9pPr marL="126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 smtClean="0"/>
              <a:t>Kontakty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90400" y="3312000"/>
            <a:ext cx="7956000" cy="360000"/>
          </a:xfrm>
        </p:spPr>
        <p:txBody>
          <a:bodyPr anchor="b" anchorCtr="0"/>
          <a:lstStyle>
            <a:lvl1pPr>
              <a:lnSpc>
                <a:spcPts val="3200"/>
              </a:lnSpc>
              <a:defRPr sz="2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100" b="0" u="none">
                <a:solidFill>
                  <a:schemeClr val="bg1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–"/>
              <a:defRPr sz="1100" b="0">
                <a:solidFill>
                  <a:schemeClr val="bg1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4pPr>
            <a:lvl5pPr marL="54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5pPr>
            <a:lvl6pPr marL="72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6pPr>
            <a:lvl7pPr marL="90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7pPr>
            <a:lvl8pPr marL="108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8pPr>
            <a:lvl9pPr marL="126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 smtClean="0"/>
              <a:t>Poděkování (Děkuji za pozornost)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5" y="5163275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7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86285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469185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65309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731201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7" descr="C:\Users\nemcovav\AppData\Local\Microsoft\Windows\Temporary Internet Files\Content.IE5\ZVZ42X3V\MP90040264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>
            <a:fillRect/>
          </a:stretch>
        </p:blipFill>
        <p:spPr bwMode="auto">
          <a:xfrm>
            <a:off x="8226425" y="44451"/>
            <a:ext cx="8651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08326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6" descr="C:\Users\nemcovav\AppData\Local\Microsoft\Windows\Temporary Internet Files\Content.IE5\7444V9ZU\MP900402001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92" y="39351"/>
            <a:ext cx="558079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93607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2" descr="C:\Users\Public\Pictures\zena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/>
          <a:stretch/>
        </p:blipFill>
        <p:spPr bwMode="auto">
          <a:xfrm>
            <a:off x="8316419" y="68030"/>
            <a:ext cx="758923" cy="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08689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7" descr="Křečovice, místo filmu Vesničko má středisková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120" cy="73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77548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3" name="Picture 12" descr="C:\Users\nemcovav\AppData\Local\Microsoft\Windows\Temporary Internet Files\Content.IE5\OIJ0JJ98\MP900422806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49" y="44624"/>
            <a:ext cx="812056" cy="8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69291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4" name="Picture 2" descr="C:\Users\Public\Pictures\znuden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60" y="4172"/>
            <a:ext cx="693387" cy="9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5194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0.xml"/><Relationship Id="rId18" Type="http://schemas.openxmlformats.org/officeDocument/2006/relationships/slideLayout" Target="../slideLayouts/slideLayout325.xml"/><Relationship Id="rId26" Type="http://schemas.openxmlformats.org/officeDocument/2006/relationships/slideLayout" Target="../slideLayouts/slideLayout333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328.xml"/><Relationship Id="rId34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17" Type="http://schemas.openxmlformats.org/officeDocument/2006/relationships/slideLayout" Target="../slideLayouts/slideLayout324.xml"/><Relationship Id="rId25" Type="http://schemas.openxmlformats.org/officeDocument/2006/relationships/slideLayout" Target="../slideLayouts/slideLayout332.xml"/><Relationship Id="rId33" Type="http://schemas.openxmlformats.org/officeDocument/2006/relationships/slideLayout" Target="../slideLayouts/slideLayout340.xml"/><Relationship Id="rId38" Type="http://schemas.openxmlformats.org/officeDocument/2006/relationships/theme" Target="../theme/theme10.xml"/><Relationship Id="rId2" Type="http://schemas.openxmlformats.org/officeDocument/2006/relationships/slideLayout" Target="../slideLayouts/slideLayout309.xml"/><Relationship Id="rId16" Type="http://schemas.openxmlformats.org/officeDocument/2006/relationships/slideLayout" Target="../slideLayouts/slideLayout323.xml"/><Relationship Id="rId20" Type="http://schemas.openxmlformats.org/officeDocument/2006/relationships/slideLayout" Target="../slideLayouts/slideLayout327.xml"/><Relationship Id="rId29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24" Type="http://schemas.openxmlformats.org/officeDocument/2006/relationships/slideLayout" Target="../slideLayouts/slideLayout331.xml"/><Relationship Id="rId32" Type="http://schemas.openxmlformats.org/officeDocument/2006/relationships/slideLayout" Target="../slideLayouts/slideLayout339.xml"/><Relationship Id="rId37" Type="http://schemas.openxmlformats.org/officeDocument/2006/relationships/slideLayout" Target="../slideLayouts/slideLayout344.xml"/><Relationship Id="rId40" Type="http://schemas.openxmlformats.org/officeDocument/2006/relationships/image" Target="../media/image12.wmf"/><Relationship Id="rId5" Type="http://schemas.openxmlformats.org/officeDocument/2006/relationships/slideLayout" Target="../slideLayouts/slideLayout312.xml"/><Relationship Id="rId15" Type="http://schemas.openxmlformats.org/officeDocument/2006/relationships/slideLayout" Target="../slideLayouts/slideLayout322.xml"/><Relationship Id="rId23" Type="http://schemas.openxmlformats.org/officeDocument/2006/relationships/slideLayout" Target="../slideLayouts/slideLayout330.xml"/><Relationship Id="rId28" Type="http://schemas.openxmlformats.org/officeDocument/2006/relationships/slideLayout" Target="../slideLayouts/slideLayout335.xml"/><Relationship Id="rId36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17.xml"/><Relationship Id="rId19" Type="http://schemas.openxmlformats.org/officeDocument/2006/relationships/slideLayout" Target="../slideLayouts/slideLayout326.xml"/><Relationship Id="rId31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slideLayout" Target="../slideLayouts/slideLayout321.xml"/><Relationship Id="rId22" Type="http://schemas.openxmlformats.org/officeDocument/2006/relationships/slideLayout" Target="../slideLayouts/slideLayout329.xml"/><Relationship Id="rId27" Type="http://schemas.openxmlformats.org/officeDocument/2006/relationships/slideLayout" Target="../slideLayouts/slideLayout334.xml"/><Relationship Id="rId30" Type="http://schemas.openxmlformats.org/officeDocument/2006/relationships/slideLayout" Target="../slideLayouts/slideLayout337.xml"/><Relationship Id="rId35" Type="http://schemas.openxmlformats.org/officeDocument/2006/relationships/slideLayout" Target="../slideLayouts/slideLayout342.xml"/><Relationship Id="rId8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10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7.xml"/><Relationship Id="rId18" Type="http://schemas.openxmlformats.org/officeDocument/2006/relationships/slideLayout" Target="../slideLayouts/slideLayout362.xml"/><Relationship Id="rId26" Type="http://schemas.openxmlformats.org/officeDocument/2006/relationships/slideLayout" Target="../slideLayouts/slideLayout370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365.xml"/><Relationship Id="rId34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17" Type="http://schemas.openxmlformats.org/officeDocument/2006/relationships/slideLayout" Target="../slideLayouts/slideLayout361.xml"/><Relationship Id="rId25" Type="http://schemas.openxmlformats.org/officeDocument/2006/relationships/slideLayout" Target="../slideLayouts/slideLayout369.xml"/><Relationship Id="rId33" Type="http://schemas.openxmlformats.org/officeDocument/2006/relationships/slideLayout" Target="../slideLayouts/slideLayout377.xml"/><Relationship Id="rId38" Type="http://schemas.openxmlformats.org/officeDocument/2006/relationships/theme" Target="../theme/theme11.xml"/><Relationship Id="rId2" Type="http://schemas.openxmlformats.org/officeDocument/2006/relationships/slideLayout" Target="../slideLayouts/slideLayout346.xml"/><Relationship Id="rId16" Type="http://schemas.openxmlformats.org/officeDocument/2006/relationships/slideLayout" Target="../slideLayouts/slideLayout360.xml"/><Relationship Id="rId20" Type="http://schemas.openxmlformats.org/officeDocument/2006/relationships/slideLayout" Target="../slideLayouts/slideLayout364.xml"/><Relationship Id="rId29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24" Type="http://schemas.openxmlformats.org/officeDocument/2006/relationships/slideLayout" Target="../slideLayouts/slideLayout368.xml"/><Relationship Id="rId32" Type="http://schemas.openxmlformats.org/officeDocument/2006/relationships/slideLayout" Target="../slideLayouts/slideLayout376.xml"/><Relationship Id="rId37" Type="http://schemas.openxmlformats.org/officeDocument/2006/relationships/slideLayout" Target="../slideLayouts/slideLayout381.xml"/><Relationship Id="rId40" Type="http://schemas.openxmlformats.org/officeDocument/2006/relationships/image" Target="../media/image12.wmf"/><Relationship Id="rId5" Type="http://schemas.openxmlformats.org/officeDocument/2006/relationships/slideLayout" Target="../slideLayouts/slideLayout349.xml"/><Relationship Id="rId15" Type="http://schemas.openxmlformats.org/officeDocument/2006/relationships/slideLayout" Target="../slideLayouts/slideLayout359.xml"/><Relationship Id="rId23" Type="http://schemas.openxmlformats.org/officeDocument/2006/relationships/slideLayout" Target="../slideLayouts/slideLayout367.xml"/><Relationship Id="rId28" Type="http://schemas.openxmlformats.org/officeDocument/2006/relationships/slideLayout" Target="../slideLayouts/slideLayout372.xml"/><Relationship Id="rId36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54.xml"/><Relationship Id="rId19" Type="http://schemas.openxmlformats.org/officeDocument/2006/relationships/slideLayout" Target="../slideLayouts/slideLayout363.xml"/><Relationship Id="rId31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slideLayout" Target="../slideLayouts/slideLayout358.xml"/><Relationship Id="rId22" Type="http://schemas.openxmlformats.org/officeDocument/2006/relationships/slideLayout" Target="../slideLayouts/slideLayout366.xml"/><Relationship Id="rId27" Type="http://schemas.openxmlformats.org/officeDocument/2006/relationships/slideLayout" Target="../slideLayouts/slideLayout371.xml"/><Relationship Id="rId30" Type="http://schemas.openxmlformats.org/officeDocument/2006/relationships/slideLayout" Target="../slideLayouts/slideLayout374.xml"/><Relationship Id="rId35" Type="http://schemas.openxmlformats.org/officeDocument/2006/relationships/slideLayout" Target="../slideLayouts/slideLayout379.xml"/><Relationship Id="rId8" Type="http://schemas.openxmlformats.org/officeDocument/2006/relationships/slideLayout" Target="../slideLayouts/slideLayout352.xml"/><Relationship Id="rId3" Type="http://schemas.openxmlformats.org/officeDocument/2006/relationships/slideLayout" Target="../slideLayouts/slideLayout347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4.xml"/><Relationship Id="rId18" Type="http://schemas.openxmlformats.org/officeDocument/2006/relationships/slideLayout" Target="../slideLayouts/slideLayout399.xml"/><Relationship Id="rId26" Type="http://schemas.openxmlformats.org/officeDocument/2006/relationships/slideLayout" Target="../slideLayouts/slideLayout407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402.xml"/><Relationship Id="rId34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93.xml"/><Relationship Id="rId17" Type="http://schemas.openxmlformats.org/officeDocument/2006/relationships/slideLayout" Target="../slideLayouts/slideLayout398.xml"/><Relationship Id="rId25" Type="http://schemas.openxmlformats.org/officeDocument/2006/relationships/slideLayout" Target="../slideLayouts/slideLayout406.xml"/><Relationship Id="rId33" Type="http://schemas.openxmlformats.org/officeDocument/2006/relationships/slideLayout" Target="../slideLayouts/slideLayout414.xml"/><Relationship Id="rId38" Type="http://schemas.openxmlformats.org/officeDocument/2006/relationships/theme" Target="../theme/theme12.xml"/><Relationship Id="rId2" Type="http://schemas.openxmlformats.org/officeDocument/2006/relationships/slideLayout" Target="../slideLayouts/slideLayout383.xml"/><Relationship Id="rId16" Type="http://schemas.openxmlformats.org/officeDocument/2006/relationships/slideLayout" Target="../slideLayouts/slideLayout397.xml"/><Relationship Id="rId20" Type="http://schemas.openxmlformats.org/officeDocument/2006/relationships/slideLayout" Target="../slideLayouts/slideLayout401.xml"/><Relationship Id="rId29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24" Type="http://schemas.openxmlformats.org/officeDocument/2006/relationships/slideLayout" Target="../slideLayouts/slideLayout405.xml"/><Relationship Id="rId32" Type="http://schemas.openxmlformats.org/officeDocument/2006/relationships/slideLayout" Target="../slideLayouts/slideLayout413.xml"/><Relationship Id="rId37" Type="http://schemas.openxmlformats.org/officeDocument/2006/relationships/slideLayout" Target="../slideLayouts/slideLayout418.xml"/><Relationship Id="rId40" Type="http://schemas.openxmlformats.org/officeDocument/2006/relationships/image" Target="../media/image12.wmf"/><Relationship Id="rId5" Type="http://schemas.openxmlformats.org/officeDocument/2006/relationships/slideLayout" Target="../slideLayouts/slideLayout386.xml"/><Relationship Id="rId15" Type="http://schemas.openxmlformats.org/officeDocument/2006/relationships/slideLayout" Target="../slideLayouts/slideLayout396.xml"/><Relationship Id="rId23" Type="http://schemas.openxmlformats.org/officeDocument/2006/relationships/slideLayout" Target="../slideLayouts/slideLayout404.xml"/><Relationship Id="rId28" Type="http://schemas.openxmlformats.org/officeDocument/2006/relationships/slideLayout" Target="../slideLayouts/slideLayout409.xml"/><Relationship Id="rId36" Type="http://schemas.openxmlformats.org/officeDocument/2006/relationships/slideLayout" Target="../slideLayouts/slideLayout417.xml"/><Relationship Id="rId10" Type="http://schemas.openxmlformats.org/officeDocument/2006/relationships/slideLayout" Target="../slideLayouts/slideLayout391.xml"/><Relationship Id="rId19" Type="http://schemas.openxmlformats.org/officeDocument/2006/relationships/slideLayout" Target="../slideLayouts/slideLayout400.xml"/><Relationship Id="rId31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4" Type="http://schemas.openxmlformats.org/officeDocument/2006/relationships/slideLayout" Target="../slideLayouts/slideLayout395.xml"/><Relationship Id="rId22" Type="http://schemas.openxmlformats.org/officeDocument/2006/relationships/slideLayout" Target="../slideLayouts/slideLayout403.xml"/><Relationship Id="rId27" Type="http://schemas.openxmlformats.org/officeDocument/2006/relationships/slideLayout" Target="../slideLayouts/slideLayout408.xml"/><Relationship Id="rId30" Type="http://schemas.openxmlformats.org/officeDocument/2006/relationships/slideLayout" Target="../slideLayouts/slideLayout411.xml"/><Relationship Id="rId35" Type="http://schemas.openxmlformats.org/officeDocument/2006/relationships/slideLayout" Target="../slideLayouts/slideLayout416.xml"/><Relationship Id="rId8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84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1.xml"/><Relationship Id="rId18" Type="http://schemas.openxmlformats.org/officeDocument/2006/relationships/slideLayout" Target="../slideLayouts/slideLayout436.xml"/><Relationship Id="rId26" Type="http://schemas.openxmlformats.org/officeDocument/2006/relationships/slideLayout" Target="../slideLayouts/slideLayout444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439.xml"/><Relationship Id="rId34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25.xml"/><Relationship Id="rId12" Type="http://schemas.openxmlformats.org/officeDocument/2006/relationships/slideLayout" Target="../slideLayouts/slideLayout430.xml"/><Relationship Id="rId17" Type="http://schemas.openxmlformats.org/officeDocument/2006/relationships/slideLayout" Target="../slideLayouts/slideLayout435.xml"/><Relationship Id="rId25" Type="http://schemas.openxmlformats.org/officeDocument/2006/relationships/slideLayout" Target="../slideLayouts/slideLayout443.xml"/><Relationship Id="rId33" Type="http://schemas.openxmlformats.org/officeDocument/2006/relationships/slideLayout" Target="../slideLayouts/slideLayout451.xml"/><Relationship Id="rId38" Type="http://schemas.openxmlformats.org/officeDocument/2006/relationships/theme" Target="../theme/theme13.xml"/><Relationship Id="rId2" Type="http://schemas.openxmlformats.org/officeDocument/2006/relationships/slideLayout" Target="../slideLayouts/slideLayout420.xml"/><Relationship Id="rId16" Type="http://schemas.openxmlformats.org/officeDocument/2006/relationships/slideLayout" Target="../slideLayouts/slideLayout434.xml"/><Relationship Id="rId20" Type="http://schemas.openxmlformats.org/officeDocument/2006/relationships/slideLayout" Target="../slideLayouts/slideLayout438.xml"/><Relationship Id="rId29" Type="http://schemas.openxmlformats.org/officeDocument/2006/relationships/slideLayout" Target="../slideLayouts/slideLayout447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24" Type="http://schemas.openxmlformats.org/officeDocument/2006/relationships/slideLayout" Target="../slideLayouts/slideLayout442.xml"/><Relationship Id="rId32" Type="http://schemas.openxmlformats.org/officeDocument/2006/relationships/slideLayout" Target="../slideLayouts/slideLayout450.xml"/><Relationship Id="rId37" Type="http://schemas.openxmlformats.org/officeDocument/2006/relationships/slideLayout" Target="../slideLayouts/slideLayout455.xml"/><Relationship Id="rId40" Type="http://schemas.openxmlformats.org/officeDocument/2006/relationships/image" Target="../media/image12.wmf"/><Relationship Id="rId5" Type="http://schemas.openxmlformats.org/officeDocument/2006/relationships/slideLayout" Target="../slideLayouts/slideLayout423.xml"/><Relationship Id="rId15" Type="http://schemas.openxmlformats.org/officeDocument/2006/relationships/slideLayout" Target="../slideLayouts/slideLayout433.xml"/><Relationship Id="rId23" Type="http://schemas.openxmlformats.org/officeDocument/2006/relationships/slideLayout" Target="../slideLayouts/slideLayout441.xml"/><Relationship Id="rId28" Type="http://schemas.openxmlformats.org/officeDocument/2006/relationships/slideLayout" Target="../slideLayouts/slideLayout446.xml"/><Relationship Id="rId36" Type="http://schemas.openxmlformats.org/officeDocument/2006/relationships/slideLayout" Target="../slideLayouts/slideLayout454.xml"/><Relationship Id="rId10" Type="http://schemas.openxmlformats.org/officeDocument/2006/relationships/slideLayout" Target="../slideLayouts/slideLayout428.xml"/><Relationship Id="rId19" Type="http://schemas.openxmlformats.org/officeDocument/2006/relationships/slideLayout" Target="../slideLayouts/slideLayout437.xml"/><Relationship Id="rId31" Type="http://schemas.openxmlformats.org/officeDocument/2006/relationships/slideLayout" Target="../slideLayouts/slideLayout449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Relationship Id="rId14" Type="http://schemas.openxmlformats.org/officeDocument/2006/relationships/slideLayout" Target="../slideLayouts/slideLayout432.xml"/><Relationship Id="rId22" Type="http://schemas.openxmlformats.org/officeDocument/2006/relationships/slideLayout" Target="../slideLayouts/slideLayout440.xml"/><Relationship Id="rId27" Type="http://schemas.openxmlformats.org/officeDocument/2006/relationships/slideLayout" Target="../slideLayouts/slideLayout445.xml"/><Relationship Id="rId30" Type="http://schemas.openxmlformats.org/officeDocument/2006/relationships/slideLayout" Target="../slideLayouts/slideLayout448.xml"/><Relationship Id="rId35" Type="http://schemas.openxmlformats.org/officeDocument/2006/relationships/slideLayout" Target="../slideLayouts/slideLayout453.xml"/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slideLayout" Target="../slideLayouts/slideLayout468.xml"/><Relationship Id="rId18" Type="http://schemas.openxmlformats.org/officeDocument/2006/relationships/slideLayout" Target="../slideLayouts/slideLayout473.xml"/><Relationship Id="rId26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58.xml"/><Relationship Id="rId21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62.xml"/><Relationship Id="rId12" Type="http://schemas.openxmlformats.org/officeDocument/2006/relationships/slideLayout" Target="../slideLayouts/slideLayout467.xml"/><Relationship Id="rId17" Type="http://schemas.openxmlformats.org/officeDocument/2006/relationships/slideLayout" Target="../slideLayouts/slideLayout472.xml"/><Relationship Id="rId25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57.xml"/><Relationship Id="rId16" Type="http://schemas.openxmlformats.org/officeDocument/2006/relationships/slideLayout" Target="../slideLayouts/slideLayout471.xml"/><Relationship Id="rId20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24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60.xml"/><Relationship Id="rId15" Type="http://schemas.openxmlformats.org/officeDocument/2006/relationships/slideLayout" Target="../slideLayouts/slideLayout470.xml"/><Relationship Id="rId23" Type="http://schemas.openxmlformats.org/officeDocument/2006/relationships/slideLayout" Target="../slideLayouts/slideLayout478.xml"/><Relationship Id="rId28" Type="http://schemas.openxmlformats.org/officeDocument/2006/relationships/theme" Target="../theme/theme14.xml"/><Relationship Id="rId10" Type="http://schemas.openxmlformats.org/officeDocument/2006/relationships/slideLayout" Target="../slideLayouts/slideLayout465.xml"/><Relationship Id="rId19" Type="http://schemas.openxmlformats.org/officeDocument/2006/relationships/slideLayout" Target="../slideLayouts/slideLayout474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Relationship Id="rId14" Type="http://schemas.openxmlformats.org/officeDocument/2006/relationships/slideLayout" Target="../slideLayouts/slideLayout469.xml"/><Relationship Id="rId22" Type="http://schemas.openxmlformats.org/officeDocument/2006/relationships/slideLayout" Target="../slideLayouts/slideLayout477.xml"/><Relationship Id="rId27" Type="http://schemas.openxmlformats.org/officeDocument/2006/relationships/slideLayout" Target="../slideLayouts/slideLayout48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13" Type="http://schemas.openxmlformats.org/officeDocument/2006/relationships/slideLayout" Target="../slideLayouts/slideLayout495.xml"/><Relationship Id="rId18" Type="http://schemas.openxmlformats.org/officeDocument/2006/relationships/slideLayout" Target="../slideLayouts/slideLayout500.xml"/><Relationship Id="rId26" Type="http://schemas.openxmlformats.org/officeDocument/2006/relationships/slideLayout" Target="../slideLayouts/slideLayout508.xml"/><Relationship Id="rId3" Type="http://schemas.openxmlformats.org/officeDocument/2006/relationships/slideLayout" Target="../slideLayouts/slideLayout485.xml"/><Relationship Id="rId21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489.xml"/><Relationship Id="rId12" Type="http://schemas.openxmlformats.org/officeDocument/2006/relationships/slideLayout" Target="../slideLayouts/slideLayout494.xml"/><Relationship Id="rId17" Type="http://schemas.openxmlformats.org/officeDocument/2006/relationships/slideLayout" Target="../slideLayouts/slideLayout499.xml"/><Relationship Id="rId25" Type="http://schemas.openxmlformats.org/officeDocument/2006/relationships/slideLayout" Target="../slideLayouts/slideLayout507.xml"/><Relationship Id="rId2" Type="http://schemas.openxmlformats.org/officeDocument/2006/relationships/slideLayout" Target="../slideLayouts/slideLayout484.xml"/><Relationship Id="rId16" Type="http://schemas.openxmlformats.org/officeDocument/2006/relationships/slideLayout" Target="../slideLayouts/slideLayout498.xml"/><Relationship Id="rId20" Type="http://schemas.openxmlformats.org/officeDocument/2006/relationships/slideLayout" Target="../slideLayouts/slideLayout502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24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487.xml"/><Relationship Id="rId15" Type="http://schemas.openxmlformats.org/officeDocument/2006/relationships/slideLayout" Target="../slideLayouts/slideLayout497.xml"/><Relationship Id="rId23" Type="http://schemas.openxmlformats.org/officeDocument/2006/relationships/slideLayout" Target="../slideLayouts/slideLayout505.xml"/><Relationship Id="rId28" Type="http://schemas.openxmlformats.org/officeDocument/2006/relationships/theme" Target="../theme/theme15.xml"/><Relationship Id="rId10" Type="http://schemas.openxmlformats.org/officeDocument/2006/relationships/slideLayout" Target="../slideLayouts/slideLayout492.xml"/><Relationship Id="rId19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96.xml"/><Relationship Id="rId22" Type="http://schemas.openxmlformats.org/officeDocument/2006/relationships/slideLayout" Target="../slideLayouts/slideLayout504.xml"/><Relationship Id="rId27" Type="http://schemas.openxmlformats.org/officeDocument/2006/relationships/slideLayout" Target="../slideLayouts/slideLayout50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7.xml"/><Relationship Id="rId13" Type="http://schemas.openxmlformats.org/officeDocument/2006/relationships/slideLayout" Target="../slideLayouts/slideLayout522.xml"/><Relationship Id="rId18" Type="http://schemas.openxmlformats.org/officeDocument/2006/relationships/slideLayout" Target="../slideLayouts/slideLayout527.xml"/><Relationship Id="rId26" Type="http://schemas.openxmlformats.org/officeDocument/2006/relationships/slideLayout" Target="../slideLayouts/slideLayout535.xml"/><Relationship Id="rId3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530.xml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17" Type="http://schemas.openxmlformats.org/officeDocument/2006/relationships/slideLayout" Target="../slideLayouts/slideLayout526.xml"/><Relationship Id="rId25" Type="http://schemas.openxmlformats.org/officeDocument/2006/relationships/slideLayout" Target="../slideLayouts/slideLayout534.xml"/><Relationship Id="rId2" Type="http://schemas.openxmlformats.org/officeDocument/2006/relationships/slideLayout" Target="../slideLayouts/slideLayout511.xml"/><Relationship Id="rId16" Type="http://schemas.openxmlformats.org/officeDocument/2006/relationships/slideLayout" Target="../slideLayouts/slideLayout525.xml"/><Relationship Id="rId20" Type="http://schemas.openxmlformats.org/officeDocument/2006/relationships/slideLayout" Target="../slideLayouts/slideLayout529.xml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24" Type="http://schemas.openxmlformats.org/officeDocument/2006/relationships/slideLayout" Target="../slideLayouts/slideLayout533.xml"/><Relationship Id="rId5" Type="http://schemas.openxmlformats.org/officeDocument/2006/relationships/slideLayout" Target="../slideLayouts/slideLayout514.xml"/><Relationship Id="rId15" Type="http://schemas.openxmlformats.org/officeDocument/2006/relationships/slideLayout" Target="../slideLayouts/slideLayout524.xml"/><Relationship Id="rId23" Type="http://schemas.openxmlformats.org/officeDocument/2006/relationships/slideLayout" Target="../slideLayouts/slideLayout532.xml"/><Relationship Id="rId28" Type="http://schemas.openxmlformats.org/officeDocument/2006/relationships/theme" Target="../theme/theme16.xml"/><Relationship Id="rId10" Type="http://schemas.openxmlformats.org/officeDocument/2006/relationships/slideLayout" Target="../slideLayouts/slideLayout519.xml"/><Relationship Id="rId19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Relationship Id="rId14" Type="http://schemas.openxmlformats.org/officeDocument/2006/relationships/slideLayout" Target="../slideLayouts/slideLayout523.xml"/><Relationship Id="rId22" Type="http://schemas.openxmlformats.org/officeDocument/2006/relationships/slideLayout" Target="../slideLayouts/slideLayout531.xml"/><Relationship Id="rId27" Type="http://schemas.openxmlformats.org/officeDocument/2006/relationships/slideLayout" Target="../slideLayouts/slideLayout53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12" Type="http://schemas.openxmlformats.org/officeDocument/2006/relationships/image" Target="../media/image43.jpeg"/><Relationship Id="rId2" Type="http://schemas.openxmlformats.org/officeDocument/2006/relationships/slideLayout" Target="../slideLayouts/slideLayout538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541.xml"/><Relationship Id="rId15" Type="http://schemas.openxmlformats.org/officeDocument/2006/relationships/image" Target="../media/image46.png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Relationship Id="rId14" Type="http://schemas.openxmlformats.org/officeDocument/2006/relationships/image" Target="../media/image45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image" Target="../media/image12.w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image" Target="../media/image12.wmf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40" Type="http://schemas.openxmlformats.org/officeDocument/2006/relationships/image" Target="../media/image12.wmf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26" Type="http://schemas.openxmlformats.org/officeDocument/2006/relationships/slideLayout" Target="../slideLayouts/slideLayout148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143.xml"/><Relationship Id="rId34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5" Type="http://schemas.openxmlformats.org/officeDocument/2006/relationships/slideLayout" Target="../slideLayouts/slideLayout147.xml"/><Relationship Id="rId33" Type="http://schemas.openxmlformats.org/officeDocument/2006/relationships/slideLayout" Target="../slideLayouts/slideLayout155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29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46.xml"/><Relationship Id="rId32" Type="http://schemas.openxmlformats.org/officeDocument/2006/relationships/slideLayout" Target="../slideLayouts/slideLayout154.xml"/><Relationship Id="rId37" Type="http://schemas.openxmlformats.org/officeDocument/2006/relationships/slideLayout" Target="../slideLayouts/slideLayout159.xml"/><Relationship Id="rId40" Type="http://schemas.openxmlformats.org/officeDocument/2006/relationships/image" Target="../media/image12.wmf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45.xml"/><Relationship Id="rId28" Type="http://schemas.openxmlformats.org/officeDocument/2006/relationships/slideLayout" Target="../slideLayouts/slideLayout150.xml"/><Relationship Id="rId36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31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Relationship Id="rId27" Type="http://schemas.openxmlformats.org/officeDocument/2006/relationships/slideLayout" Target="../slideLayouts/slideLayout149.xml"/><Relationship Id="rId30" Type="http://schemas.openxmlformats.org/officeDocument/2006/relationships/slideLayout" Target="../slideLayouts/slideLayout152.xml"/><Relationship Id="rId35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26" Type="http://schemas.openxmlformats.org/officeDocument/2006/relationships/slideLayout" Target="../slideLayouts/slideLayout185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180.xml"/><Relationship Id="rId34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slideLayout" Target="../slideLayouts/slideLayout184.xml"/><Relationship Id="rId33" Type="http://schemas.openxmlformats.org/officeDocument/2006/relationships/slideLayout" Target="../slideLayouts/slideLayout192.xml"/><Relationship Id="rId38" Type="http://schemas.openxmlformats.org/officeDocument/2006/relationships/theme" Target="../theme/theme6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29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196.xml"/><Relationship Id="rId40" Type="http://schemas.openxmlformats.org/officeDocument/2006/relationships/image" Target="../media/image12.wmf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28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31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Relationship Id="rId27" Type="http://schemas.openxmlformats.org/officeDocument/2006/relationships/slideLayout" Target="../slideLayouts/slideLayout186.xml"/><Relationship Id="rId30" Type="http://schemas.openxmlformats.org/officeDocument/2006/relationships/slideLayout" Target="../slideLayouts/slideLayout189.xml"/><Relationship Id="rId35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9.xml"/><Relationship Id="rId18" Type="http://schemas.openxmlformats.org/officeDocument/2006/relationships/slideLayout" Target="../slideLayouts/slideLayout214.xml"/><Relationship Id="rId26" Type="http://schemas.openxmlformats.org/officeDocument/2006/relationships/slideLayout" Target="../slideLayouts/slideLayout222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217.xml"/><Relationship Id="rId34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13.xml"/><Relationship Id="rId25" Type="http://schemas.openxmlformats.org/officeDocument/2006/relationships/slideLayout" Target="../slideLayouts/slideLayout221.xml"/><Relationship Id="rId33" Type="http://schemas.openxmlformats.org/officeDocument/2006/relationships/slideLayout" Target="../slideLayouts/slideLayout229.xml"/><Relationship Id="rId38" Type="http://schemas.openxmlformats.org/officeDocument/2006/relationships/theme" Target="../theme/theme7.xml"/><Relationship Id="rId2" Type="http://schemas.openxmlformats.org/officeDocument/2006/relationships/slideLayout" Target="../slideLayouts/slideLayout198.xml"/><Relationship Id="rId16" Type="http://schemas.openxmlformats.org/officeDocument/2006/relationships/slideLayout" Target="../slideLayouts/slideLayout212.xml"/><Relationship Id="rId20" Type="http://schemas.openxmlformats.org/officeDocument/2006/relationships/slideLayout" Target="../slideLayouts/slideLayout216.xml"/><Relationship Id="rId29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24" Type="http://schemas.openxmlformats.org/officeDocument/2006/relationships/slideLayout" Target="../slideLayouts/slideLayout220.xml"/><Relationship Id="rId32" Type="http://schemas.openxmlformats.org/officeDocument/2006/relationships/slideLayout" Target="../slideLayouts/slideLayout228.xml"/><Relationship Id="rId37" Type="http://schemas.openxmlformats.org/officeDocument/2006/relationships/slideLayout" Target="../slideLayouts/slideLayout233.xml"/><Relationship Id="rId40" Type="http://schemas.openxmlformats.org/officeDocument/2006/relationships/image" Target="../media/image12.wmf"/><Relationship Id="rId5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11.xml"/><Relationship Id="rId23" Type="http://schemas.openxmlformats.org/officeDocument/2006/relationships/slideLayout" Target="../slideLayouts/slideLayout219.xml"/><Relationship Id="rId28" Type="http://schemas.openxmlformats.org/officeDocument/2006/relationships/slideLayout" Target="../slideLayouts/slideLayout224.xml"/><Relationship Id="rId36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215.xml"/><Relationship Id="rId31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Relationship Id="rId22" Type="http://schemas.openxmlformats.org/officeDocument/2006/relationships/slideLayout" Target="../slideLayouts/slideLayout218.xml"/><Relationship Id="rId27" Type="http://schemas.openxmlformats.org/officeDocument/2006/relationships/slideLayout" Target="../slideLayouts/slideLayout223.xml"/><Relationship Id="rId30" Type="http://schemas.openxmlformats.org/officeDocument/2006/relationships/slideLayout" Target="../slideLayouts/slideLayout226.xml"/><Relationship Id="rId35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9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254.xml"/><Relationship Id="rId34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33" Type="http://schemas.openxmlformats.org/officeDocument/2006/relationships/slideLayout" Target="../slideLayouts/slideLayout266.xml"/><Relationship Id="rId38" Type="http://schemas.openxmlformats.org/officeDocument/2006/relationships/theme" Target="../theme/theme8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32" Type="http://schemas.openxmlformats.org/officeDocument/2006/relationships/slideLayout" Target="../slideLayouts/slideLayout265.xml"/><Relationship Id="rId37" Type="http://schemas.openxmlformats.org/officeDocument/2006/relationships/slideLayout" Target="../slideLayouts/slideLayout270.xml"/><Relationship Id="rId40" Type="http://schemas.openxmlformats.org/officeDocument/2006/relationships/image" Target="../media/image12.wmf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36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31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Relationship Id="rId30" Type="http://schemas.openxmlformats.org/officeDocument/2006/relationships/slideLayout" Target="../slideLayouts/slideLayout263.xml"/><Relationship Id="rId35" Type="http://schemas.openxmlformats.org/officeDocument/2006/relationships/slideLayout" Target="../slideLayouts/slideLayout268.xml"/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3.xml"/><Relationship Id="rId18" Type="http://schemas.openxmlformats.org/officeDocument/2006/relationships/slideLayout" Target="../slideLayouts/slideLayout288.xml"/><Relationship Id="rId26" Type="http://schemas.openxmlformats.org/officeDocument/2006/relationships/slideLayout" Target="../slideLayouts/slideLayout296.xml"/><Relationship Id="rId39" Type="http://schemas.openxmlformats.org/officeDocument/2006/relationships/image" Target="../media/image11.png"/><Relationship Id="rId21" Type="http://schemas.openxmlformats.org/officeDocument/2006/relationships/slideLayout" Target="../slideLayouts/slideLayout291.xml"/><Relationship Id="rId34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17" Type="http://schemas.openxmlformats.org/officeDocument/2006/relationships/slideLayout" Target="../slideLayouts/slideLayout287.xml"/><Relationship Id="rId25" Type="http://schemas.openxmlformats.org/officeDocument/2006/relationships/slideLayout" Target="../slideLayouts/slideLayout295.xml"/><Relationship Id="rId33" Type="http://schemas.openxmlformats.org/officeDocument/2006/relationships/slideLayout" Target="../slideLayouts/slideLayout303.xml"/><Relationship Id="rId38" Type="http://schemas.openxmlformats.org/officeDocument/2006/relationships/theme" Target="../theme/theme9.xml"/><Relationship Id="rId2" Type="http://schemas.openxmlformats.org/officeDocument/2006/relationships/slideLayout" Target="../slideLayouts/slideLayout272.xml"/><Relationship Id="rId16" Type="http://schemas.openxmlformats.org/officeDocument/2006/relationships/slideLayout" Target="../slideLayouts/slideLayout286.xml"/><Relationship Id="rId20" Type="http://schemas.openxmlformats.org/officeDocument/2006/relationships/slideLayout" Target="../slideLayouts/slideLayout290.xml"/><Relationship Id="rId29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24" Type="http://schemas.openxmlformats.org/officeDocument/2006/relationships/slideLayout" Target="../slideLayouts/slideLayout294.xml"/><Relationship Id="rId32" Type="http://schemas.openxmlformats.org/officeDocument/2006/relationships/slideLayout" Target="../slideLayouts/slideLayout302.xml"/><Relationship Id="rId37" Type="http://schemas.openxmlformats.org/officeDocument/2006/relationships/slideLayout" Target="../slideLayouts/slideLayout307.xml"/><Relationship Id="rId40" Type="http://schemas.openxmlformats.org/officeDocument/2006/relationships/image" Target="../media/image12.wmf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23" Type="http://schemas.openxmlformats.org/officeDocument/2006/relationships/slideLayout" Target="../slideLayouts/slideLayout293.xml"/><Relationship Id="rId28" Type="http://schemas.openxmlformats.org/officeDocument/2006/relationships/slideLayout" Target="../slideLayouts/slideLayout298.xml"/><Relationship Id="rId36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280.xml"/><Relationship Id="rId19" Type="http://schemas.openxmlformats.org/officeDocument/2006/relationships/slideLayout" Target="../slideLayouts/slideLayout289.xml"/><Relationship Id="rId31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Relationship Id="rId22" Type="http://schemas.openxmlformats.org/officeDocument/2006/relationships/slideLayout" Target="../slideLayouts/slideLayout292.xml"/><Relationship Id="rId27" Type="http://schemas.openxmlformats.org/officeDocument/2006/relationships/slideLayout" Target="../slideLayouts/slideLayout297.xml"/><Relationship Id="rId30" Type="http://schemas.openxmlformats.org/officeDocument/2006/relationships/slideLayout" Target="../slideLayouts/slideLayout300.xml"/><Relationship Id="rId35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Ro - ppt pozadi - 00 pat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436000"/>
            <a:ext cx="9144000" cy="14569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7956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439999"/>
            <a:ext cx="7956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cs-CZ" dirty="0" smtClean="0"/>
              <a:t>S</a:t>
            </a:r>
            <a:r>
              <a:rPr lang="en-US" dirty="0" err="1" smtClean="0"/>
              <a:t>econd</a:t>
            </a:r>
            <a:r>
              <a:rPr lang="en-US" dirty="0" smtClean="0"/>
              <a:t> level</a:t>
            </a:r>
          </a:p>
          <a:p>
            <a:pPr lvl="2"/>
            <a:r>
              <a:rPr lang="cs-CZ" dirty="0" smtClean="0"/>
              <a:t>T</a:t>
            </a:r>
            <a:r>
              <a:rPr lang="en-US" dirty="0" err="1" smtClean="0"/>
              <a:t>hird</a:t>
            </a:r>
            <a:r>
              <a:rPr lang="en-US" dirty="0" smtClean="0"/>
              <a:t> level</a:t>
            </a:r>
          </a:p>
          <a:p>
            <a:pPr lvl="3"/>
            <a:r>
              <a:rPr lang="cs-CZ" dirty="0" smtClean="0"/>
              <a:t>F</a:t>
            </a:r>
            <a:r>
              <a:rPr lang="en-US" dirty="0" err="1" smtClean="0"/>
              <a:t>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cs-CZ" dirty="0" smtClean="0"/>
          </a:p>
          <a:p>
            <a:pPr lvl="5"/>
            <a:r>
              <a:rPr lang="cs-CZ" dirty="0" smtClean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7600" y="6192000"/>
            <a:ext cx="792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18. 3. 2019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9600" y="6192000"/>
            <a:ext cx="3708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Václav Hradecký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192000"/>
            <a:ext cx="324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6CD4EECE-39FD-40E9-95D2-FE897532BE2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Picture 7" descr="CRo - logo pro ppt - 00 standard - barva _CRo-Cesky_rozhlas-H-RG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0400" y="5864400"/>
            <a:ext cx="1530000" cy="8991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9" r:id="rId9"/>
    <p:sldLayoutId id="2147484116" r:id="rId10"/>
    <p:sldLayoutId id="2147484224" r:id="rId11"/>
  </p:sldLayoutIdLst>
  <p:hf sldNum="0"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00" indent="-234000" algn="l" defTabSz="914400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180000" algn="l" defTabSz="914400" rtl="0" eaLnBrk="1" latinLnBrk="0" hangingPunct="1">
        <a:lnSpc>
          <a:spcPts val="1800"/>
        </a:lnSpc>
        <a:spcBef>
          <a:spcPts val="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ts val="18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marR="0" indent="-144000" algn="l" defTabSz="914400" rtl="0" eaLnBrk="1" fontAlgn="auto" latinLnBrk="0" hangingPunct="1">
        <a:lnSpc>
          <a:spcPct val="100000"/>
        </a:lnSpc>
        <a:spcBef>
          <a:spcPts val="100"/>
        </a:spcBef>
        <a:spcAft>
          <a:spcPts val="0"/>
        </a:spcAft>
        <a:buClrTx/>
        <a:buSzTx/>
        <a:buFont typeface="Arial" pitchFamily="34" charset="0"/>
        <a:buChar char="–"/>
        <a:tabLst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972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116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marR="0" indent="-144000" algn="l" defTabSz="914400" rtl="0" eaLnBrk="1" fontAlgn="auto" latinLnBrk="0" hangingPunct="1">
        <a:lnSpc>
          <a:spcPct val="100000"/>
        </a:lnSpc>
        <a:spcBef>
          <a:spcPts val="100"/>
        </a:spcBef>
        <a:spcAft>
          <a:spcPts val="0"/>
        </a:spcAft>
        <a:buClrTx/>
        <a:buSzTx/>
        <a:buFont typeface="Arial" pitchFamily="34" charset="0"/>
        <a:buChar char="–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404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55419" y="6226475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30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8" y="630932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02" y="6237312"/>
            <a:ext cx="230877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1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  <p:sldLayoutId id="2147483983" r:id="rId19"/>
    <p:sldLayoutId id="2147483984" r:id="rId20"/>
    <p:sldLayoutId id="2147483985" r:id="rId21"/>
    <p:sldLayoutId id="2147483986" r:id="rId22"/>
    <p:sldLayoutId id="2147483987" r:id="rId23"/>
    <p:sldLayoutId id="2147483988" r:id="rId24"/>
    <p:sldLayoutId id="2147483989" r:id="rId25"/>
    <p:sldLayoutId id="2147483990" r:id="rId26"/>
    <p:sldLayoutId id="2147483991" r:id="rId27"/>
    <p:sldLayoutId id="2147483992" r:id="rId28"/>
    <p:sldLayoutId id="2147483993" r:id="rId29"/>
    <p:sldLayoutId id="2147483994" r:id="rId30"/>
    <p:sldLayoutId id="2147483995" r:id="rId31"/>
    <p:sldLayoutId id="2147483996" r:id="rId32"/>
    <p:sldLayoutId id="2147483997" r:id="rId33"/>
    <p:sldLayoutId id="2147483998" r:id="rId34"/>
    <p:sldLayoutId id="2147483999" r:id="rId35"/>
    <p:sldLayoutId id="2147484000" r:id="rId36"/>
    <p:sldLayoutId id="2147484001" r:id="rId37"/>
  </p:sldLayoutIdLst>
  <p:transition advTm="2000">
    <p:randomBar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55419" y="6226475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30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8" y="630932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02" y="6237312"/>
            <a:ext cx="230877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48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  <p:sldLayoutId id="2147484020" r:id="rId18"/>
    <p:sldLayoutId id="2147484021" r:id="rId19"/>
    <p:sldLayoutId id="2147484022" r:id="rId20"/>
    <p:sldLayoutId id="2147484023" r:id="rId21"/>
    <p:sldLayoutId id="2147484024" r:id="rId22"/>
    <p:sldLayoutId id="2147484025" r:id="rId23"/>
    <p:sldLayoutId id="2147484026" r:id="rId24"/>
    <p:sldLayoutId id="2147484027" r:id="rId25"/>
    <p:sldLayoutId id="2147484028" r:id="rId26"/>
    <p:sldLayoutId id="2147484029" r:id="rId27"/>
    <p:sldLayoutId id="2147484030" r:id="rId28"/>
    <p:sldLayoutId id="2147484031" r:id="rId29"/>
    <p:sldLayoutId id="2147484032" r:id="rId30"/>
    <p:sldLayoutId id="2147484033" r:id="rId31"/>
    <p:sldLayoutId id="2147484034" r:id="rId32"/>
    <p:sldLayoutId id="2147484035" r:id="rId33"/>
    <p:sldLayoutId id="2147484036" r:id="rId34"/>
    <p:sldLayoutId id="2147484037" r:id="rId35"/>
    <p:sldLayoutId id="2147484038" r:id="rId36"/>
    <p:sldLayoutId id="2147484039" r:id="rId37"/>
  </p:sldLayoutIdLst>
  <p:transition advTm="2000">
    <p:randomBar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55419" y="6226475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30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8" y="630932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02" y="6237312"/>
            <a:ext cx="230877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04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  <p:sldLayoutId id="2147484058" r:id="rId18"/>
    <p:sldLayoutId id="2147484059" r:id="rId19"/>
    <p:sldLayoutId id="2147484060" r:id="rId20"/>
    <p:sldLayoutId id="2147484061" r:id="rId21"/>
    <p:sldLayoutId id="2147484062" r:id="rId22"/>
    <p:sldLayoutId id="2147484063" r:id="rId23"/>
    <p:sldLayoutId id="2147484064" r:id="rId24"/>
    <p:sldLayoutId id="2147484065" r:id="rId25"/>
    <p:sldLayoutId id="2147484066" r:id="rId26"/>
    <p:sldLayoutId id="2147484067" r:id="rId27"/>
    <p:sldLayoutId id="2147484068" r:id="rId28"/>
    <p:sldLayoutId id="2147484069" r:id="rId29"/>
    <p:sldLayoutId id="2147484070" r:id="rId30"/>
    <p:sldLayoutId id="2147484071" r:id="rId31"/>
    <p:sldLayoutId id="2147484072" r:id="rId32"/>
    <p:sldLayoutId id="2147484073" r:id="rId33"/>
    <p:sldLayoutId id="2147484074" r:id="rId34"/>
    <p:sldLayoutId id="2147484075" r:id="rId35"/>
    <p:sldLayoutId id="2147484076" r:id="rId36"/>
    <p:sldLayoutId id="2147484077" r:id="rId37"/>
  </p:sldLayoutIdLst>
  <p:transition advTm="2000">
    <p:randomBar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55419" y="6226475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30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8" y="630932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02" y="6237312"/>
            <a:ext cx="230877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5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6" r:id="rId18"/>
    <p:sldLayoutId id="2147484097" r:id="rId19"/>
    <p:sldLayoutId id="2147484098" r:id="rId20"/>
    <p:sldLayoutId id="2147484099" r:id="rId21"/>
    <p:sldLayoutId id="2147484100" r:id="rId22"/>
    <p:sldLayoutId id="2147484101" r:id="rId23"/>
    <p:sldLayoutId id="2147484102" r:id="rId24"/>
    <p:sldLayoutId id="2147484103" r:id="rId25"/>
    <p:sldLayoutId id="2147484104" r:id="rId26"/>
    <p:sldLayoutId id="2147484105" r:id="rId27"/>
    <p:sldLayoutId id="2147484106" r:id="rId28"/>
    <p:sldLayoutId id="2147484107" r:id="rId29"/>
    <p:sldLayoutId id="2147484108" r:id="rId30"/>
    <p:sldLayoutId id="2147484109" r:id="rId31"/>
    <p:sldLayoutId id="2147484110" r:id="rId32"/>
    <p:sldLayoutId id="2147484111" r:id="rId33"/>
    <p:sldLayoutId id="2147484112" r:id="rId34"/>
    <p:sldLayoutId id="2147484113" r:id="rId35"/>
    <p:sldLayoutId id="2147484114" r:id="rId36"/>
    <p:sldLayoutId id="2147484115" r:id="rId37"/>
  </p:sldLayoutIdLst>
  <p:transition advTm="2000">
    <p:randomBar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30ACEBC4-1151-4B68-988F-6320F71E7E0E}"/>
              </a:ext>
            </a:extLst>
          </p:cNvPr>
          <p:cNvSpPr/>
          <p:nvPr userDrawn="1"/>
        </p:nvSpPr>
        <p:spPr>
          <a:xfrm>
            <a:off x="8903093" y="5434818"/>
            <a:ext cx="240909" cy="142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5BFC7B-E0EA-419A-9BC9-8965FD07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05" y="251619"/>
            <a:ext cx="8640686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E0B431-94DB-4A98-BDD2-7CE72A17C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407" y="1825624"/>
            <a:ext cx="8363272" cy="457028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26391CC-375C-4555-A720-43F02916E7CD}"/>
              </a:ext>
            </a:extLst>
          </p:cNvPr>
          <p:cNvSpPr/>
          <p:nvPr userDrawn="1"/>
        </p:nvSpPr>
        <p:spPr>
          <a:xfrm>
            <a:off x="0" y="145366"/>
            <a:ext cx="77372" cy="1538068"/>
          </a:xfrm>
          <a:prstGeom prst="rect">
            <a:avLst/>
          </a:prstGeom>
          <a:solidFill>
            <a:srgbClr val="0F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EE405D7-1E3D-487A-9D40-0224F2F9BEFF}"/>
              </a:ext>
            </a:extLst>
          </p:cNvPr>
          <p:cNvSpPr txBox="1"/>
          <p:nvPr userDrawn="1"/>
        </p:nvSpPr>
        <p:spPr>
          <a:xfrm>
            <a:off x="8523000" y="6554219"/>
            <a:ext cx="62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161AEB07-D672-481A-912B-DAF8E9A7D388}" type="slidenum">
              <a:rPr lang="cs-CZ" sz="2400" smtClean="0">
                <a:solidFill>
                  <a:srgbClr val="FFFFFF"/>
                </a:solidFill>
              </a:rPr>
              <a:pPr algn="r"/>
              <a:t>‹#›</a:t>
            </a:fld>
            <a:endParaRPr lang="cs-CZ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  <p:sldLayoutId id="2147484135" r:id="rId18"/>
    <p:sldLayoutId id="2147484136" r:id="rId19"/>
    <p:sldLayoutId id="2147484137" r:id="rId20"/>
    <p:sldLayoutId id="2147484138" r:id="rId21"/>
    <p:sldLayoutId id="2147484139" r:id="rId22"/>
    <p:sldLayoutId id="2147484140" r:id="rId23"/>
    <p:sldLayoutId id="2147484141" r:id="rId24"/>
    <p:sldLayoutId id="2147484142" r:id="rId25"/>
    <p:sldLayoutId id="2147484143" r:id="rId26"/>
    <p:sldLayoutId id="2147484144" r:id="rId27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cs-CZ" sz="4000" b="1" kern="1200" dirty="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30ACEBC4-1151-4B68-988F-6320F71E7E0E}"/>
              </a:ext>
            </a:extLst>
          </p:cNvPr>
          <p:cNvSpPr/>
          <p:nvPr userDrawn="1"/>
        </p:nvSpPr>
        <p:spPr>
          <a:xfrm>
            <a:off x="8903093" y="5434818"/>
            <a:ext cx="240909" cy="142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5BFC7B-E0EA-419A-9BC9-8965FD07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05" y="251619"/>
            <a:ext cx="8640686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E0B431-94DB-4A98-BDD2-7CE72A17C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407" y="1825624"/>
            <a:ext cx="8363272" cy="457028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26391CC-375C-4555-A720-43F02916E7CD}"/>
              </a:ext>
            </a:extLst>
          </p:cNvPr>
          <p:cNvSpPr/>
          <p:nvPr userDrawn="1"/>
        </p:nvSpPr>
        <p:spPr>
          <a:xfrm>
            <a:off x="0" y="145366"/>
            <a:ext cx="77372" cy="1538068"/>
          </a:xfrm>
          <a:prstGeom prst="rect">
            <a:avLst/>
          </a:prstGeom>
          <a:solidFill>
            <a:srgbClr val="0F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EE405D7-1E3D-487A-9D40-0224F2F9BEFF}"/>
              </a:ext>
            </a:extLst>
          </p:cNvPr>
          <p:cNvSpPr txBox="1"/>
          <p:nvPr userDrawn="1"/>
        </p:nvSpPr>
        <p:spPr>
          <a:xfrm>
            <a:off x="8523000" y="6554219"/>
            <a:ext cx="62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161AEB07-D672-481A-912B-DAF8E9A7D388}" type="slidenum">
              <a:rPr lang="cs-CZ" sz="2400" smtClean="0">
                <a:solidFill>
                  <a:srgbClr val="FFFFFF"/>
                </a:solidFill>
              </a:rPr>
              <a:pPr algn="r"/>
              <a:t>‹#›</a:t>
            </a:fld>
            <a:endParaRPr lang="cs-CZ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0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  <p:sldLayoutId id="2147484163" r:id="rId18"/>
    <p:sldLayoutId id="2147484164" r:id="rId19"/>
    <p:sldLayoutId id="2147484165" r:id="rId20"/>
    <p:sldLayoutId id="2147484166" r:id="rId21"/>
    <p:sldLayoutId id="2147484167" r:id="rId22"/>
    <p:sldLayoutId id="2147484168" r:id="rId23"/>
    <p:sldLayoutId id="2147484169" r:id="rId24"/>
    <p:sldLayoutId id="2147484170" r:id="rId25"/>
    <p:sldLayoutId id="2147484171" r:id="rId26"/>
    <p:sldLayoutId id="2147484172" r:id="rId27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cs-CZ" sz="4000" b="1" kern="1200" dirty="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30ACEBC4-1151-4B68-988F-6320F71E7E0E}"/>
              </a:ext>
            </a:extLst>
          </p:cNvPr>
          <p:cNvSpPr/>
          <p:nvPr userDrawn="1"/>
        </p:nvSpPr>
        <p:spPr>
          <a:xfrm>
            <a:off x="8903091" y="5434818"/>
            <a:ext cx="240909" cy="142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5BFC7B-E0EA-419A-9BC9-8965FD07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05" y="251619"/>
            <a:ext cx="8640686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E0B431-94DB-4A98-BDD2-7CE72A17C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406" y="1825624"/>
            <a:ext cx="8363272" cy="457028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26391CC-375C-4555-A720-43F02916E7CD}"/>
              </a:ext>
            </a:extLst>
          </p:cNvPr>
          <p:cNvSpPr/>
          <p:nvPr userDrawn="1"/>
        </p:nvSpPr>
        <p:spPr>
          <a:xfrm>
            <a:off x="0" y="145366"/>
            <a:ext cx="77372" cy="1538068"/>
          </a:xfrm>
          <a:prstGeom prst="rect">
            <a:avLst/>
          </a:prstGeom>
          <a:solidFill>
            <a:srgbClr val="0F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EE405D7-1E3D-487A-9D40-0224F2F9BEFF}"/>
              </a:ext>
            </a:extLst>
          </p:cNvPr>
          <p:cNvSpPr txBox="1"/>
          <p:nvPr userDrawn="1"/>
        </p:nvSpPr>
        <p:spPr>
          <a:xfrm>
            <a:off x="8523000" y="6554219"/>
            <a:ext cx="62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161AEB07-D672-481A-912B-DAF8E9A7D388}" type="slidenum">
              <a:rPr lang="cs-CZ" sz="2400" smtClean="0">
                <a:solidFill>
                  <a:srgbClr val="FFFFFF"/>
                </a:solidFill>
              </a:rPr>
              <a:pPr algn="r"/>
              <a:t>‹#›</a:t>
            </a:fld>
            <a:endParaRPr lang="cs-CZ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2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  <p:sldLayoutId id="2147484191" r:id="rId18"/>
    <p:sldLayoutId id="2147484192" r:id="rId19"/>
    <p:sldLayoutId id="2147484193" r:id="rId20"/>
    <p:sldLayoutId id="2147484194" r:id="rId21"/>
    <p:sldLayoutId id="2147484195" r:id="rId22"/>
    <p:sldLayoutId id="2147484196" r:id="rId23"/>
    <p:sldLayoutId id="2147484197" r:id="rId24"/>
    <p:sldLayoutId id="2147484198" r:id="rId25"/>
    <p:sldLayoutId id="2147484199" r:id="rId26"/>
    <p:sldLayoutId id="2147484200" r:id="rId27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cs-CZ" sz="4000" b="1" kern="1200" dirty="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82216" y="6357958"/>
            <a:ext cx="519986" cy="422723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28" y="62724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6" y="64236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30832" y="-2738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0" y="692696"/>
            <a:ext cx="8460432" cy="0"/>
          </a:xfrm>
          <a:prstGeom prst="line">
            <a:avLst/>
          </a:prstGeom>
          <a:ln w="47625" cap="rnd" cmpd="sng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 descr="D:\soft\Panel\Report_v02\cesky_rozhlas_logo_03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81328"/>
            <a:ext cx="1537338" cy="391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22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8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60000"/>
        <a:buFontTx/>
        <a:buBlip>
          <a:blip r:embed="rId1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60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60000"/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55419" y="6226475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30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8" y="630932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02" y="6237312"/>
            <a:ext cx="230877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6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ransition advClick="0">
    <p:randomBar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55419" y="6226475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30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8" y="630932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02" y="6237312"/>
            <a:ext cx="230877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</p:sldLayoutIdLst>
  <p:transition advClick="0">
    <p:randomBar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55419" y="6226475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30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8" y="630932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02" y="6237312"/>
            <a:ext cx="230877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89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</p:sldLayoutIdLst>
  <p:transition advClick="0">
    <p:randomBar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55419" y="6226475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30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8" y="630932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02" y="6237312"/>
            <a:ext cx="230877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35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  <p:sldLayoutId id="2147483809" r:id="rId35"/>
    <p:sldLayoutId id="2147483810" r:id="rId36"/>
    <p:sldLayoutId id="2147483811" r:id="rId37"/>
  </p:sldLayoutIdLst>
  <p:transition advClick="0">
    <p:randomBar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55419" y="6226475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30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8" y="630932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02" y="6237312"/>
            <a:ext cx="230877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81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  <p:sldLayoutId id="2147483843" r:id="rId31"/>
    <p:sldLayoutId id="2147483844" r:id="rId32"/>
    <p:sldLayoutId id="2147483845" r:id="rId33"/>
    <p:sldLayoutId id="2147483846" r:id="rId34"/>
    <p:sldLayoutId id="2147483847" r:id="rId35"/>
    <p:sldLayoutId id="2147483848" r:id="rId36"/>
    <p:sldLayoutId id="2147483849" r:id="rId37"/>
  </p:sldLayoutIdLst>
  <p:transition advTm="2000">
    <p:randomBar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55419" y="6226475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30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8" y="630932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02" y="6237312"/>
            <a:ext cx="230877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  <p:sldLayoutId id="2147483880" r:id="rId30"/>
    <p:sldLayoutId id="2147483881" r:id="rId31"/>
    <p:sldLayoutId id="2147483882" r:id="rId32"/>
    <p:sldLayoutId id="2147483883" r:id="rId33"/>
    <p:sldLayoutId id="2147483884" r:id="rId34"/>
    <p:sldLayoutId id="2147483885" r:id="rId35"/>
    <p:sldLayoutId id="2147483886" r:id="rId36"/>
    <p:sldLayoutId id="2147483887" r:id="rId37"/>
  </p:sldLayoutIdLst>
  <p:transition advTm="2000">
    <p:randomBar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55419" y="6226475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30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8" y="630932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02" y="6237312"/>
            <a:ext cx="230877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51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  <p:sldLayoutId id="2147483914" r:id="rId26"/>
    <p:sldLayoutId id="2147483915" r:id="rId27"/>
    <p:sldLayoutId id="2147483916" r:id="rId28"/>
    <p:sldLayoutId id="2147483917" r:id="rId29"/>
    <p:sldLayoutId id="2147483918" r:id="rId30"/>
    <p:sldLayoutId id="2147483919" r:id="rId31"/>
    <p:sldLayoutId id="2147483920" r:id="rId32"/>
    <p:sldLayoutId id="2147483921" r:id="rId33"/>
    <p:sldLayoutId id="2147483922" r:id="rId34"/>
    <p:sldLayoutId id="2147483923" r:id="rId35"/>
    <p:sldLayoutId id="2147483924" r:id="rId36"/>
    <p:sldLayoutId id="2147483925" r:id="rId37"/>
  </p:sldLayoutIdLst>
  <p:transition advTm="2000">
    <p:randomBar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55419" y="6226475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30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8" y="630932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02" y="6237312"/>
            <a:ext cx="230877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12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3950" r:id="rId24"/>
    <p:sldLayoutId id="2147483951" r:id="rId25"/>
    <p:sldLayoutId id="2147483952" r:id="rId26"/>
    <p:sldLayoutId id="2147483953" r:id="rId27"/>
    <p:sldLayoutId id="2147483954" r:id="rId28"/>
    <p:sldLayoutId id="2147483955" r:id="rId29"/>
    <p:sldLayoutId id="2147483956" r:id="rId30"/>
    <p:sldLayoutId id="2147483957" r:id="rId31"/>
    <p:sldLayoutId id="2147483958" r:id="rId32"/>
    <p:sldLayoutId id="2147483959" r:id="rId33"/>
    <p:sldLayoutId id="2147483960" r:id="rId34"/>
    <p:sldLayoutId id="2147483961" r:id="rId35"/>
    <p:sldLayoutId id="2147483962" r:id="rId36"/>
    <p:sldLayoutId id="2147483963" r:id="rId37"/>
  </p:sldLayoutIdLst>
  <p:transition advTm="2000">
    <p:randomBar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800" y="2204864"/>
            <a:ext cx="7956000" cy="2952328"/>
          </a:xfrm>
        </p:spPr>
        <p:txBody>
          <a:bodyPr/>
          <a:lstStyle/>
          <a:p>
            <a:r>
              <a:rPr lang="cs-CZ" sz="4400" dirty="0" smtClean="0"/>
              <a:t>Vysílání </a:t>
            </a:r>
            <a:r>
              <a:rPr lang="cs-CZ" sz="4400" dirty="0" err="1" smtClean="0"/>
              <a:t>ČRo</a:t>
            </a:r>
            <a:r>
              <a:rPr lang="cs-CZ" sz="4400" dirty="0" smtClean="0"/>
              <a:t> pro seniory</a:t>
            </a:r>
            <a:br>
              <a:rPr lang="cs-CZ" sz="4400" dirty="0" smtClean="0"/>
            </a:br>
            <a:r>
              <a:rPr lang="cs-CZ" sz="4400" dirty="0" smtClean="0"/>
              <a:t> – základní charakteristika (mapa značky, program, název, </a:t>
            </a:r>
            <a:r>
              <a:rPr lang="cs-CZ" sz="4400" dirty="0" err="1" smtClean="0"/>
              <a:t>claim</a:t>
            </a:r>
            <a:r>
              <a:rPr lang="cs-CZ" sz="4400" dirty="0" smtClean="0"/>
              <a:t>, rozpočet) </a:t>
            </a:r>
            <a:endParaRPr lang="cs-CZ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90400" y="5652000"/>
            <a:ext cx="4269632" cy="153264"/>
          </a:xfrm>
        </p:spPr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Cílová skupina – stručný souhrn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158064" cy="4608512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/>
              <a:t>Cílová skupina = muži a ženy ve věku </a:t>
            </a:r>
            <a:r>
              <a:rPr lang="cs-CZ" b="1" dirty="0" smtClean="0"/>
              <a:t>75+, konzervativní, vyznávající tradiční hodnoty, omezené sociální kontakty</a:t>
            </a:r>
            <a:endParaRPr lang="cs-CZ" b="1" dirty="0"/>
          </a:p>
          <a:p>
            <a:pPr lvl="0"/>
            <a:endParaRPr lang="cs-CZ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/>
              <a:t>lidé, kteří jsou nostalgičtí po dobách minulých, rádi se vracejí do svého </a:t>
            </a:r>
            <a:r>
              <a:rPr lang="cs-CZ" b="1" dirty="0" smtClean="0"/>
              <a:t>mládí </a:t>
            </a:r>
            <a:r>
              <a:rPr lang="cs-CZ" b="1" dirty="0"/>
              <a:t>a středních let, rádi si zavzpomínají na pořady, které znají, ale dlouho je už neslyšeli</a:t>
            </a:r>
          </a:p>
          <a:p>
            <a:pPr lvl="0"/>
            <a:endParaRPr lang="cs-CZ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/>
              <a:t>z hudby preferují zejména starší český </a:t>
            </a:r>
            <a:r>
              <a:rPr lang="cs-CZ" b="1" dirty="0" smtClean="0"/>
              <a:t>pop (důraz na 60. léta), country, swing, dechovku, lidovku, folklór</a:t>
            </a:r>
            <a:endParaRPr lang="cs-CZ" b="1" dirty="0"/>
          </a:p>
          <a:p>
            <a:pPr lvl="0"/>
            <a:endParaRPr lang="cs-CZ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/>
              <a:t>s ohledem na svůj věk preferují i hodnotné mluvené slovo – kvalitní čeština, pomalejší tempo řeči, delší mluvené pasáže, atraktivní </a:t>
            </a:r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56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Tváře stanice – znělková grafika + vizuály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158064" cy="4608512"/>
          </a:xfrm>
        </p:spPr>
        <p:txBody>
          <a:bodyPr/>
          <a:lstStyle/>
          <a:p>
            <a:pPr lvl="0"/>
            <a:r>
              <a:rPr lang="cs-CZ" sz="2800" b="1" dirty="0" smtClean="0"/>
              <a:t>TOMÁŠ TÖPFER &amp; DANA SYSLOVÁ</a:t>
            </a:r>
            <a:endParaRPr lang="cs-CZ" sz="2800" b="1" dirty="0"/>
          </a:p>
          <a:p>
            <a:pPr lvl="0"/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455296" cy="43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Tváře stanice – TOMÁŠ TÖPFER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158064" cy="4608512"/>
          </a:xfrm>
        </p:spPr>
        <p:txBody>
          <a:bodyPr/>
          <a:lstStyle/>
          <a:p>
            <a:pPr lvl="0"/>
            <a:endParaRPr lang="cs-CZ" sz="2800" b="1" dirty="0"/>
          </a:p>
          <a:p>
            <a:pPr lvl="0"/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27819"/>
            <a:ext cx="7546032" cy="49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Tváře stanice – DANA SYSLOVÁ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158064" cy="4608512"/>
          </a:xfrm>
        </p:spPr>
        <p:txBody>
          <a:bodyPr/>
          <a:lstStyle/>
          <a:p>
            <a:pPr lvl="0"/>
            <a:endParaRPr lang="cs-CZ" sz="2800" b="1" dirty="0"/>
          </a:p>
          <a:p>
            <a:pPr lvl="0"/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" y="1016446"/>
            <a:ext cx="7517760" cy="49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Tváře stanice – TOMÁŠ TÖPFER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158064" cy="4608512"/>
          </a:xfrm>
        </p:spPr>
        <p:txBody>
          <a:bodyPr/>
          <a:lstStyle/>
          <a:p>
            <a:pPr lvl="0"/>
            <a:endParaRPr lang="cs-CZ" sz="2800" b="1" dirty="0"/>
          </a:p>
          <a:p>
            <a:pPr lvl="0"/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474024" cy="49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Personální zajištění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14048" cy="46085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Jan Menger – garant projektu</a:t>
            </a:r>
            <a:endParaRPr lang="cs-CZ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Lenka Mahdalová – vedoucí programu (celý úvazek)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Robert Tamchyna – slovesný dramaturg (1/2 úvazek)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Jiří Burda – hudební dramaturg (DPP/DPČ)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Marek Zouhar – koordinace hudebních pořadů (DPP)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Dana Josefová – webové stránky (výpomoc z regionů)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Gabriela Zimmermannová – ekonom (výpomoc z regionů)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Jaroslava Indrová – vykazování AIS (výpomoc z regionů)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mistr zvuku (1/2 úvazek) + editor/</a:t>
            </a:r>
            <a:r>
              <a:rPr lang="cs-CZ" b="1" dirty="0" err="1" smtClean="0"/>
              <a:t>zprávař</a:t>
            </a:r>
            <a:r>
              <a:rPr lang="cs-CZ" b="1" dirty="0" smtClean="0"/>
              <a:t> (1/2 úvazek)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Jitka Lukešová – moderátorka (externí spolupráce)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Václav </a:t>
            </a:r>
            <a:r>
              <a:rPr lang="cs-CZ" b="1" dirty="0" err="1" smtClean="0"/>
              <a:t>Žmolík</a:t>
            </a:r>
            <a:r>
              <a:rPr lang="cs-CZ" b="1" dirty="0" smtClean="0"/>
              <a:t> – moderátor (externí spolupráce)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hlasatelé a autoři pořadů (externí spolupráce)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8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 zjištění výzkumu II.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90400" y="1052736"/>
            <a:ext cx="82300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cs-CZ" sz="2000" dirty="0" smtClean="0"/>
              <a:t>Stanice </a:t>
            </a:r>
            <a:r>
              <a:rPr lang="cs-CZ" sz="2000" dirty="0"/>
              <a:t>by měla být </a:t>
            </a:r>
            <a:r>
              <a:rPr lang="cs-CZ" sz="2000" b="1" dirty="0">
                <a:solidFill>
                  <a:schemeClr val="accent1"/>
                </a:solidFill>
              </a:rPr>
              <a:t>nejen pro lidi nad 70 </a:t>
            </a:r>
            <a:r>
              <a:rPr lang="cs-CZ" sz="2000" b="1" dirty="0" smtClean="0">
                <a:solidFill>
                  <a:schemeClr val="accent1"/>
                </a:solidFill>
              </a:rPr>
              <a:t>let, </a:t>
            </a:r>
            <a:r>
              <a:rPr lang="cs-CZ" sz="2000" b="1" dirty="0">
                <a:solidFill>
                  <a:schemeClr val="accent1"/>
                </a:solidFill>
              </a:rPr>
              <a:t>měla by </a:t>
            </a:r>
            <a:r>
              <a:rPr lang="cs-CZ" sz="2000" b="1" dirty="0" smtClean="0">
                <a:solidFill>
                  <a:schemeClr val="accent1"/>
                </a:solidFill>
              </a:rPr>
              <a:t>být podobná </a:t>
            </a:r>
            <a:r>
              <a:rPr lang="cs-CZ" sz="2000" b="1" dirty="0">
                <a:solidFill>
                  <a:schemeClr val="accent1"/>
                </a:solidFill>
              </a:rPr>
              <a:t>regionálnímu vysílání </a:t>
            </a:r>
            <a:r>
              <a:rPr lang="cs-CZ" sz="2000" b="1" dirty="0" err="1">
                <a:solidFill>
                  <a:schemeClr val="accent1"/>
                </a:solidFill>
              </a:rPr>
              <a:t>ČRo</a:t>
            </a:r>
            <a:r>
              <a:rPr lang="cs-CZ" sz="2000" b="1" dirty="0">
                <a:solidFill>
                  <a:schemeClr val="accent1"/>
                </a:solidFill>
              </a:rPr>
              <a:t> a také dřívější stanici </a:t>
            </a:r>
            <a:r>
              <a:rPr lang="cs-CZ" sz="2000" b="1" dirty="0" err="1">
                <a:solidFill>
                  <a:schemeClr val="accent1"/>
                </a:solidFill>
              </a:rPr>
              <a:t>ČRo</a:t>
            </a:r>
            <a:r>
              <a:rPr lang="cs-CZ" sz="2000" b="1" dirty="0">
                <a:solidFill>
                  <a:schemeClr val="accent1"/>
                </a:solidFill>
              </a:rPr>
              <a:t> 2 Praha</a:t>
            </a:r>
            <a:r>
              <a:rPr lang="cs-CZ" sz="2000" b="1" dirty="0" smtClean="0">
                <a:solidFill>
                  <a:schemeClr val="accent1"/>
                </a:solidFill>
              </a:rPr>
              <a:t>.</a:t>
            </a:r>
          </a:p>
          <a:p>
            <a:endParaRPr lang="cs-CZ" sz="2000" b="1" dirty="0">
              <a:solidFill>
                <a:schemeClr val="accent1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cs-CZ" sz="2000" dirty="0" smtClean="0"/>
              <a:t>Z </a:t>
            </a:r>
            <a:r>
              <a:rPr lang="cs-CZ" sz="2000" dirty="0"/>
              <a:t>názvů se seniorům </a:t>
            </a:r>
            <a:r>
              <a:rPr lang="cs-CZ" sz="2000" b="1" dirty="0">
                <a:solidFill>
                  <a:schemeClr val="accent1"/>
                </a:solidFill>
              </a:rPr>
              <a:t>jednoznačně nejvíce líbí POHODA </a:t>
            </a:r>
            <a:r>
              <a:rPr lang="cs-CZ" sz="2000" dirty="0">
                <a:solidFill>
                  <a:schemeClr val="accent1"/>
                </a:solidFill>
              </a:rPr>
              <a:t>(40 %) </a:t>
            </a:r>
            <a:r>
              <a:rPr lang="cs-CZ" sz="2000" dirty="0"/>
              <a:t>a dále pak s odstupem </a:t>
            </a:r>
            <a:r>
              <a:rPr lang="cs-CZ" sz="2000" b="1" dirty="0">
                <a:solidFill>
                  <a:schemeClr val="accent1"/>
                </a:solidFill>
              </a:rPr>
              <a:t>RETRO </a:t>
            </a:r>
            <a:r>
              <a:rPr lang="cs-CZ" sz="2000" dirty="0">
                <a:solidFill>
                  <a:schemeClr val="accent1"/>
                </a:solidFill>
              </a:rPr>
              <a:t>(19 %)</a:t>
            </a:r>
            <a:r>
              <a:rPr lang="cs-CZ" sz="2000" dirty="0"/>
              <a:t> a </a:t>
            </a:r>
            <a:r>
              <a:rPr lang="cs-CZ" sz="2000" b="1" dirty="0">
                <a:solidFill>
                  <a:schemeClr val="accent1"/>
                </a:solidFill>
              </a:rPr>
              <a:t>HARMONIE </a:t>
            </a:r>
            <a:r>
              <a:rPr lang="cs-CZ" sz="2000" dirty="0"/>
              <a:t>(10 </a:t>
            </a:r>
            <a:r>
              <a:rPr lang="cs-CZ" sz="2000" dirty="0" smtClean="0"/>
              <a:t>%).</a:t>
            </a:r>
          </a:p>
          <a:p>
            <a:endParaRPr lang="cs-CZ" sz="20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cs-CZ" sz="2000" dirty="0"/>
              <a:t>Ze sloganů pak vítězí </a:t>
            </a:r>
            <a:r>
              <a:rPr lang="cs-CZ" sz="2000" b="1" dirty="0">
                <a:solidFill>
                  <a:schemeClr val="accent1"/>
                </a:solidFill>
              </a:rPr>
              <a:t>„Rádio pro chvíle pohody“ </a:t>
            </a:r>
            <a:r>
              <a:rPr lang="cs-CZ" sz="2000" dirty="0"/>
              <a:t>(40 %), dále pak s odstupem </a:t>
            </a:r>
            <a:r>
              <a:rPr lang="cs-CZ" sz="2000" b="1" dirty="0">
                <a:solidFill>
                  <a:schemeClr val="accent1"/>
                </a:solidFill>
              </a:rPr>
              <a:t>„Rádio nejen pro pamětníky </a:t>
            </a:r>
            <a:r>
              <a:rPr lang="cs-CZ" sz="2000" dirty="0"/>
              <a:t>(15 %) a </a:t>
            </a:r>
            <a:r>
              <a:rPr lang="cs-CZ" sz="2000" b="1" dirty="0">
                <a:solidFill>
                  <a:schemeClr val="accent1"/>
                </a:solidFill>
              </a:rPr>
              <a:t>„Písničky </a:t>
            </a:r>
            <a:br>
              <a:rPr lang="cs-CZ" sz="2000" b="1" dirty="0">
                <a:solidFill>
                  <a:schemeClr val="accent1"/>
                </a:solidFill>
              </a:rPr>
            </a:br>
            <a:r>
              <a:rPr lang="cs-CZ" sz="2000" b="1" dirty="0">
                <a:solidFill>
                  <a:schemeClr val="accent1"/>
                </a:solidFill>
              </a:rPr>
              <a:t>a vzpomínky</a:t>
            </a:r>
            <a:r>
              <a:rPr lang="cs-CZ" sz="2000" b="1" dirty="0" smtClean="0">
                <a:solidFill>
                  <a:schemeClr val="accent1"/>
                </a:solidFill>
              </a:rPr>
              <a:t>“ </a:t>
            </a:r>
            <a:r>
              <a:rPr lang="cs-CZ" sz="2000" dirty="0" smtClean="0"/>
              <a:t>(</a:t>
            </a:r>
            <a:r>
              <a:rPr lang="cs-CZ" sz="2000" dirty="0"/>
              <a:t>11</a:t>
            </a:r>
            <a:r>
              <a:rPr lang="cs-CZ" sz="2000" dirty="0" smtClean="0"/>
              <a:t>%).</a:t>
            </a:r>
          </a:p>
          <a:p>
            <a:endParaRPr lang="cs-CZ" sz="20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cs-CZ" sz="2000" dirty="0"/>
              <a:t>Z předložených rozhlasových a televizních stanic mají dotázaní </a:t>
            </a:r>
            <a:r>
              <a:rPr lang="cs-CZ" sz="2000" b="1" dirty="0">
                <a:solidFill>
                  <a:schemeClr val="accent1"/>
                </a:solidFill>
              </a:rPr>
              <a:t>senioři nejvíce v oblibě regionální vysílání </a:t>
            </a:r>
            <a:r>
              <a:rPr lang="cs-CZ" sz="2000" b="1" dirty="0" err="1">
                <a:solidFill>
                  <a:schemeClr val="accent1"/>
                </a:solidFill>
              </a:rPr>
              <a:t>ČRo</a:t>
            </a:r>
            <a:r>
              <a:rPr lang="cs-CZ" sz="2000" b="1" dirty="0">
                <a:solidFill>
                  <a:schemeClr val="accent1"/>
                </a:solidFill>
              </a:rPr>
              <a:t>, </a:t>
            </a:r>
            <a:r>
              <a:rPr lang="cs-CZ" sz="2000" b="1" dirty="0" err="1">
                <a:solidFill>
                  <a:schemeClr val="accent1"/>
                </a:solidFill>
              </a:rPr>
              <a:t>ČRo</a:t>
            </a:r>
            <a:r>
              <a:rPr lang="cs-CZ" sz="2000" b="1" dirty="0">
                <a:solidFill>
                  <a:schemeClr val="accent1"/>
                </a:solidFill>
              </a:rPr>
              <a:t> Dvojku, </a:t>
            </a:r>
            <a:r>
              <a:rPr lang="cs-CZ" sz="2000" b="1" dirty="0" err="1">
                <a:solidFill>
                  <a:schemeClr val="accent1"/>
                </a:solidFill>
              </a:rPr>
              <a:t>ČRo</a:t>
            </a:r>
            <a:r>
              <a:rPr lang="cs-CZ" sz="2000" b="1" dirty="0">
                <a:solidFill>
                  <a:schemeClr val="accent1"/>
                </a:solidFill>
              </a:rPr>
              <a:t> Radiožurnál a ČT3 </a:t>
            </a:r>
            <a:r>
              <a:rPr lang="cs-CZ" sz="2000" dirty="0"/>
              <a:t>(pozor, jedná se vždy o posluchače </a:t>
            </a:r>
            <a:r>
              <a:rPr lang="cs-CZ" sz="2000" dirty="0" err="1"/>
              <a:t>ČRo</a:t>
            </a:r>
            <a:r>
              <a:rPr lang="cs-CZ" sz="2000" dirty="0"/>
              <a:t>)</a:t>
            </a:r>
            <a:r>
              <a:rPr lang="cs-CZ" sz="2000" b="1" dirty="0">
                <a:solidFill>
                  <a:schemeClr val="accent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60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504056"/>
          </a:xfrm>
        </p:spPr>
        <p:txBody>
          <a:bodyPr>
            <a:noAutofit/>
          </a:bodyPr>
          <a:lstStyle/>
          <a:p>
            <a:r>
              <a:rPr lang="cs-CZ" sz="2500" dirty="0" smtClean="0"/>
              <a:t>Hodnocení vhodnosti názvů stanice pro seniorské rádio</a:t>
            </a:r>
            <a:endParaRPr lang="cs-CZ" sz="2500" dirty="0"/>
          </a:p>
        </p:txBody>
      </p:sp>
      <p:sp>
        <p:nvSpPr>
          <p:cNvPr id="6" name="Obdélník 5"/>
          <p:cNvSpPr/>
          <p:nvPr/>
        </p:nvSpPr>
        <p:spPr>
          <a:xfrm>
            <a:off x="590400" y="1052736"/>
            <a:ext cx="8230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</a:rPr>
              <a:t> 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52736"/>
            <a:ext cx="910850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504056"/>
          </a:xfrm>
        </p:spPr>
        <p:txBody>
          <a:bodyPr>
            <a:noAutofit/>
          </a:bodyPr>
          <a:lstStyle/>
          <a:p>
            <a:r>
              <a:rPr lang="cs-CZ" sz="2400" dirty="0" smtClean="0"/>
              <a:t>Hodnocení vhodnosti sloganů stanice pro seniorské rádio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590400" y="1052736"/>
            <a:ext cx="8230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</a:rPr>
              <a:t> 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024"/>
            <a:ext cx="9144000" cy="50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Název a </a:t>
            </a:r>
            <a:r>
              <a:rPr lang="cs-CZ" dirty="0" err="1" smtClean="0"/>
              <a:t>claim</a:t>
            </a:r>
            <a:r>
              <a:rPr lang="cs-CZ" dirty="0" smtClean="0"/>
              <a:t> + znělková grafika a </a:t>
            </a:r>
            <a:r>
              <a:rPr lang="cs-CZ" dirty="0" err="1" smtClean="0"/>
              <a:t>teaser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158064" cy="4608512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Název stanice → Český rozhlas POHODA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lvl="0"/>
            <a:endParaRPr lang="cs-CZ" b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Hlavní slogan (</a:t>
            </a:r>
            <a:r>
              <a:rPr lang="cs-CZ" b="1" dirty="0" err="1" smtClean="0"/>
              <a:t>claim</a:t>
            </a:r>
            <a:r>
              <a:rPr lang="cs-CZ" b="1" dirty="0" smtClean="0"/>
              <a:t>) stanice → Písničky a vzpomínky</a:t>
            </a:r>
          </a:p>
          <a:p>
            <a:pPr lvl="0"/>
            <a:endParaRPr lang="cs-CZ" b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Doplňkový slogan → Rádio nejen pro pamětníky </a:t>
            </a:r>
            <a:endParaRPr lang="cs-CZ" b="1" dirty="0"/>
          </a:p>
          <a:p>
            <a:pPr lvl="0"/>
            <a:endParaRPr lang="cs-CZ" b="1" dirty="0"/>
          </a:p>
          <a:p>
            <a:pPr lvl="0"/>
            <a:r>
              <a:rPr lang="cs-CZ" u="sng" dirty="0" smtClean="0"/>
              <a:t>Ukázka znělek + </a:t>
            </a:r>
            <a:r>
              <a:rPr lang="cs-CZ" u="sng" dirty="0" err="1" smtClean="0"/>
              <a:t>teaser</a:t>
            </a:r>
            <a:endParaRPr lang="cs-CZ" dirty="0" smtClean="0"/>
          </a:p>
          <a:p>
            <a:pPr lvl="0"/>
            <a:endParaRPr lang="cs-CZ" u="sng" dirty="0"/>
          </a:p>
          <a:p>
            <a:pPr lvl="0"/>
            <a:endParaRPr lang="cs-CZ" u="sng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96502"/>
            <a:ext cx="3201567" cy="17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Proč vysílání </a:t>
            </a:r>
            <a:r>
              <a:rPr lang="cs-CZ" dirty="0" err="1" smtClean="0"/>
              <a:t>ČRo</a:t>
            </a:r>
            <a:r>
              <a:rPr lang="cs-CZ" dirty="0" smtClean="0"/>
              <a:t> pro seniory? Zadání – finance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14048" cy="46085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 smtClean="0"/>
              <a:t>Vypnutí střední vlny </a:t>
            </a:r>
            <a:r>
              <a:rPr lang="cs-CZ" sz="2000" b="1" dirty="0" err="1" smtClean="0"/>
              <a:t>ČRo</a:t>
            </a:r>
            <a:r>
              <a:rPr lang="cs-CZ" sz="2000" b="1" dirty="0" smtClean="0"/>
              <a:t> Dvojka → náhrada (dárek) pro nejstarší posluchače </a:t>
            </a:r>
            <a:r>
              <a:rPr lang="cs-CZ" sz="2000" b="1" dirty="0" err="1" smtClean="0"/>
              <a:t>ČRo</a:t>
            </a:r>
            <a:endParaRPr lang="cs-CZ" sz="2000" b="1" dirty="0" smtClean="0"/>
          </a:p>
          <a:p>
            <a:endParaRPr lang="cs-CZ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 smtClean="0"/>
              <a:t>Podpora digitálního vysílání DAB+ → rozšíření služeb pro posluchače – služba nejstarší </a:t>
            </a:r>
            <a:r>
              <a:rPr lang="cs-CZ" sz="2000" b="1" dirty="0"/>
              <a:t>a nejvěrnější </a:t>
            </a:r>
            <a:r>
              <a:rPr lang="cs-CZ" sz="2000" b="1" dirty="0" smtClean="0"/>
              <a:t>skupině posluchačů</a:t>
            </a:r>
          </a:p>
          <a:p>
            <a:endParaRPr lang="cs-CZ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 smtClean="0"/>
              <a:t>Využití archivu Českého rozhlasu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 smtClean="0"/>
              <a:t>Rámcový rozpočet – 8 mil. Kč / rok (vč. autorských poplatků) – pořady z archivu doplněné hudbou obohacené o živé vysílání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504056"/>
          </a:xfrm>
        </p:spPr>
        <p:txBody>
          <a:bodyPr>
            <a:noAutofit/>
          </a:bodyPr>
          <a:lstStyle/>
          <a:p>
            <a:r>
              <a:rPr lang="cs-CZ" dirty="0" smtClean="0"/>
              <a:t>Hudební preference – žánr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90400" y="1052736"/>
            <a:ext cx="8230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</a:rPr>
              <a:t> 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177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Hudební program + hudební smyčka – ukázka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158064" cy="46085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hudební </a:t>
            </a:r>
            <a:r>
              <a:rPr lang="cs-CZ" b="1" dirty="0"/>
              <a:t>formát: </a:t>
            </a:r>
            <a:r>
              <a:rPr lang="cs-CZ" b="1" dirty="0" err="1"/>
              <a:t>Schlager</a:t>
            </a:r>
            <a:r>
              <a:rPr lang="cs-CZ" b="1" dirty="0"/>
              <a:t>/Melodie – šlágry/evergreeny s důrazem na </a:t>
            </a:r>
            <a:r>
              <a:rPr lang="cs-CZ" b="1" dirty="0" smtClean="0"/>
              <a:t>60</a:t>
            </a:r>
            <a:r>
              <a:rPr lang="cs-CZ" b="1" dirty="0"/>
              <a:t>. léta 20. století </a:t>
            </a:r>
            <a:r>
              <a:rPr lang="cs-CZ" b="1" dirty="0" smtClean="0"/>
              <a:t>(přesah do 50. a 70. let) – </a:t>
            </a:r>
            <a:r>
              <a:rPr lang="cs-CZ" b="1" dirty="0"/>
              <a:t>výrazně převažuje domácí produkce (cca 90 </a:t>
            </a:r>
            <a:r>
              <a:rPr lang="cs-CZ" b="1" dirty="0" smtClean="0"/>
              <a:t>%)</a:t>
            </a:r>
          </a:p>
          <a:p>
            <a:endParaRPr lang="cs-CZ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žánry</a:t>
            </a:r>
            <a:r>
              <a:rPr lang="cs-CZ" b="1" dirty="0"/>
              <a:t>: pop, </a:t>
            </a:r>
            <a:r>
              <a:rPr lang="cs-CZ" b="1" dirty="0" smtClean="0"/>
              <a:t>country</a:t>
            </a:r>
            <a:r>
              <a:rPr lang="cs-CZ" b="1" dirty="0"/>
              <a:t>, </a:t>
            </a:r>
            <a:r>
              <a:rPr lang="cs-CZ" b="1" dirty="0" smtClean="0"/>
              <a:t>swing, dechovka, lidovka, folklór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poměr </a:t>
            </a:r>
            <a:r>
              <a:rPr lang="cs-CZ" b="1" dirty="0"/>
              <a:t>hudba/mluvené slovo = </a:t>
            </a:r>
            <a:r>
              <a:rPr lang="cs-CZ" b="1" dirty="0" smtClean="0"/>
              <a:t>cca 50/50</a:t>
            </a:r>
            <a:endParaRPr lang="cs-CZ" b="1" dirty="0"/>
          </a:p>
          <a:p>
            <a:pPr lvl="0"/>
            <a:endParaRPr lang="cs-CZ" b="1" dirty="0"/>
          </a:p>
          <a:p>
            <a:pPr lvl="0"/>
            <a:r>
              <a:rPr lang="cs-CZ" u="sng" dirty="0" smtClean="0"/>
              <a:t>Ukázka hudebního programu – hudební smyčka</a:t>
            </a:r>
            <a:endParaRPr lang="cs-CZ" dirty="0" smtClean="0"/>
          </a:p>
          <a:p>
            <a:pPr lvl="0"/>
            <a:endParaRPr lang="cs-CZ" u="sng" dirty="0"/>
          </a:p>
          <a:p>
            <a:pPr lvl="0"/>
            <a:endParaRPr lang="cs-CZ" u="sng" dirty="0" smtClean="0"/>
          </a:p>
          <a:p>
            <a:pPr lvl="0"/>
            <a:endParaRPr lang="cs-CZ" b="1" dirty="0"/>
          </a:p>
          <a:p>
            <a:pPr lvl="0"/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6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504056"/>
          </a:xfrm>
        </p:spPr>
        <p:txBody>
          <a:bodyPr>
            <a:noAutofit/>
          </a:bodyPr>
          <a:lstStyle/>
          <a:p>
            <a:r>
              <a:rPr lang="cs-CZ" dirty="0" smtClean="0"/>
              <a:t>Programové preference – druhy pořadů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90400" y="1052736"/>
            <a:ext cx="8230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</a:rPr>
              <a:t> 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296"/>
            <a:ext cx="9146256" cy="49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Programové schéma – struktura vysílání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14048" cy="4608512"/>
          </a:xfrm>
        </p:spPr>
        <p:txBody>
          <a:bodyPr/>
          <a:lstStyle/>
          <a:p>
            <a:r>
              <a:rPr lang="cs-CZ" b="1" dirty="0" smtClean="0"/>
              <a:t>Kombinace živého vysílání a archivních pořadů:</a:t>
            </a:r>
          </a:p>
          <a:p>
            <a:endParaRPr lang="cs-CZ" b="1" dirty="0" smtClean="0"/>
          </a:p>
          <a:p>
            <a:r>
              <a:rPr lang="cs-CZ" b="1" dirty="0" smtClean="0"/>
              <a:t>Živé vysílání → Pohodové dobré jitro + Kolotoč + Písničky od srdce + Noční linka (společné vysílání s RS </a:t>
            </a:r>
            <a:r>
              <a:rPr lang="cs-CZ" b="1" dirty="0" err="1" smtClean="0"/>
              <a:t>ČRo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Zprávy ve všedních dnech v čase 8:00h, 11:00h a 17:00h</a:t>
            </a:r>
          </a:p>
          <a:p>
            <a:endParaRPr lang="cs-CZ" b="1" dirty="0"/>
          </a:p>
          <a:p>
            <a:r>
              <a:rPr lang="cs-CZ" b="1" dirty="0" smtClean="0"/>
              <a:t>Předtočené (archivní) pořady → četba + rozhlasové hry + pohádky + rozhovory + medailonky osobností + zábavné pořady + populárně-naučné pořady + hudební pořady</a:t>
            </a:r>
          </a:p>
          <a:p>
            <a:endParaRPr lang="cs-CZ" b="1" dirty="0"/>
          </a:p>
          <a:p>
            <a:r>
              <a:rPr lang="cs-CZ" b="1" dirty="0" smtClean="0"/>
              <a:t>Stanice bude vysílat 24 hodin denně.</a:t>
            </a:r>
            <a:endParaRPr lang="cs-CZ" dirty="0"/>
          </a:p>
          <a:p>
            <a:endParaRPr lang="cs-CZ" b="1" dirty="0" smtClean="0"/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8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Programové schéma – struktura vysílání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14048" cy="4608512"/>
          </a:xfrm>
        </p:spPr>
        <p:txBody>
          <a:bodyPr/>
          <a:lstStyle/>
          <a:p>
            <a:endParaRPr lang="cs-CZ" b="1" dirty="0" smtClean="0"/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99"/>
            <a:ext cx="9144000" cy="58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Programové schéma – struktura vysílání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86056" cy="4608512"/>
          </a:xfrm>
        </p:spPr>
        <p:txBody>
          <a:bodyPr/>
          <a:lstStyle/>
          <a:p>
            <a:r>
              <a:rPr lang="cs-CZ" sz="1800" u="sng" dirty="0" smtClean="0"/>
              <a:t>Všední den (pondělí-pátek)</a:t>
            </a:r>
          </a:p>
          <a:p>
            <a:r>
              <a:rPr lang="cs-CZ" sz="1800" b="1" dirty="0" smtClean="0"/>
              <a:t>06:00-07:00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B050"/>
                </a:solidFill>
              </a:rPr>
              <a:t>Muziky, muziky; Trubte nám trumpety; Chtěl bych mít 		kapelu; U muziky; Ta naše písnička česká </a:t>
            </a:r>
          </a:p>
          <a:p>
            <a:r>
              <a:rPr lang="cs-CZ" sz="1800" b="1" dirty="0" smtClean="0"/>
              <a:t>07:00-08:00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Nostalgické muzeum OS; Lenoška IŠ; Hvězdný prach; 		Nevinný dotazník RB; Nedělní šálek s MD</a:t>
            </a:r>
            <a:endParaRPr lang="cs-CZ" sz="1800" dirty="0" smtClean="0">
              <a:solidFill>
                <a:srgbClr val="0066CC"/>
              </a:solidFill>
            </a:endParaRPr>
          </a:p>
          <a:p>
            <a:r>
              <a:rPr lang="cs-CZ" sz="1800" b="1" dirty="0" smtClean="0"/>
              <a:t>08:00-09:00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FF0000"/>
                </a:solidFill>
              </a:rPr>
              <a:t>Pohodové dobré jitro </a:t>
            </a:r>
            <a:r>
              <a:rPr lang="cs-CZ" sz="1800" dirty="0" smtClean="0">
                <a:solidFill>
                  <a:srgbClr val="FF0000"/>
                </a:solidFill>
              </a:rPr>
              <a:t>(živé vysílání)</a:t>
            </a:r>
          </a:p>
          <a:p>
            <a:r>
              <a:rPr lang="cs-CZ" sz="1800" b="1" dirty="0" smtClean="0"/>
              <a:t>09:00-10:00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Tandem Jana Rosáka </a:t>
            </a:r>
            <a:r>
              <a:rPr lang="cs-CZ" sz="1800" dirty="0" smtClean="0">
                <a:solidFill>
                  <a:srgbClr val="0066CC"/>
                </a:solidFill>
              </a:rPr>
              <a:t>(talk show)</a:t>
            </a:r>
            <a:endParaRPr lang="cs-CZ" sz="1800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10:00-11:00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Životopisy; Okouzlení slovem; Káva u </a:t>
            </a:r>
            <a:r>
              <a:rPr lang="cs-CZ" sz="1800" b="1" dirty="0" err="1" smtClean="0">
                <a:solidFill>
                  <a:srgbClr val="0066CC"/>
                </a:solidFill>
              </a:rPr>
              <a:t>Kische</a:t>
            </a:r>
            <a:r>
              <a:rPr lang="cs-CZ" sz="1800" b="1" dirty="0" smtClean="0">
                <a:solidFill>
                  <a:srgbClr val="0066CC"/>
                </a:solidFill>
              </a:rPr>
              <a:t>; Rádio na 		kolečkách; Stopy, fakta, tajemství</a:t>
            </a:r>
            <a:endParaRPr lang="cs-CZ" sz="1800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11:00-12:00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FF0000"/>
                </a:solidFill>
              </a:rPr>
              <a:t>Kolotoč </a:t>
            </a:r>
            <a:r>
              <a:rPr lang="cs-CZ" sz="1800" dirty="0">
                <a:solidFill>
                  <a:srgbClr val="FF0000"/>
                </a:solidFill>
              </a:rPr>
              <a:t>(živé vysílání)</a:t>
            </a:r>
          </a:p>
          <a:p>
            <a:r>
              <a:rPr lang="cs-CZ" sz="1800" b="1" dirty="0" smtClean="0"/>
              <a:t>12:00-13:00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četba</a:t>
            </a:r>
            <a:endParaRPr lang="cs-CZ" sz="1800" b="1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13:00-14:00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B050"/>
                </a:solidFill>
              </a:rPr>
              <a:t>Muziky, muziky; Trubte nám trumpety; Chtěl bych mít 		kapelu; U muziky; Ta naše písnička </a:t>
            </a:r>
            <a:r>
              <a:rPr lang="cs-CZ" sz="1800" b="1" dirty="0" smtClean="0">
                <a:solidFill>
                  <a:srgbClr val="00B050"/>
                </a:solidFill>
              </a:rPr>
              <a:t>česká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64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Programové schéma – struktura vysílání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86056" cy="4608512"/>
          </a:xfrm>
        </p:spPr>
        <p:txBody>
          <a:bodyPr/>
          <a:lstStyle/>
          <a:p>
            <a:r>
              <a:rPr lang="cs-CZ" sz="1800" u="sng" dirty="0" smtClean="0"/>
              <a:t>Všední den (pondělí-pátek)</a:t>
            </a:r>
          </a:p>
          <a:p>
            <a:r>
              <a:rPr lang="cs-CZ" sz="1800" b="1" dirty="0" smtClean="0"/>
              <a:t>14:00-15:00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Nostalgické muzeum OS; Lenoška IŠ; Hvězdný prach; 		Nevinný dotazník RB; Nedělní šálek s MD</a:t>
            </a:r>
            <a:endParaRPr lang="cs-CZ" sz="1800" dirty="0" smtClean="0">
              <a:solidFill>
                <a:srgbClr val="0066CC"/>
              </a:solidFill>
            </a:endParaRPr>
          </a:p>
          <a:p>
            <a:r>
              <a:rPr lang="cs-CZ" sz="1800" b="1" dirty="0" smtClean="0"/>
              <a:t>15:00-16:00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B050"/>
                </a:solidFill>
              </a:rPr>
              <a:t>Klub osamělých srdcí seržanta Pepře; Písničky pro duši; 		Kulaté noty; </a:t>
            </a:r>
            <a:r>
              <a:rPr lang="cs-CZ" sz="1800" b="1" dirty="0" err="1" smtClean="0">
                <a:solidFill>
                  <a:srgbClr val="00B050"/>
                </a:solidFill>
              </a:rPr>
              <a:t>Textempore</a:t>
            </a:r>
            <a:r>
              <a:rPr lang="cs-CZ" sz="1800" b="1" dirty="0" smtClean="0">
                <a:solidFill>
                  <a:srgbClr val="00B050"/>
                </a:solidFill>
              </a:rPr>
              <a:t>; Dvorana Mirka Černého</a:t>
            </a:r>
            <a:endParaRPr lang="cs-CZ" sz="1800" b="1" dirty="0">
              <a:solidFill>
                <a:srgbClr val="00B050"/>
              </a:solidFill>
            </a:endParaRPr>
          </a:p>
          <a:p>
            <a:r>
              <a:rPr lang="cs-CZ" sz="1800" b="1" dirty="0" smtClean="0"/>
              <a:t>16:00-17:00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Toulky českou minulostí</a:t>
            </a:r>
            <a:endParaRPr lang="cs-CZ" sz="1800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17:00-18:00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FF0000"/>
                </a:solidFill>
              </a:rPr>
              <a:t>Písničky od srdce </a:t>
            </a:r>
            <a:r>
              <a:rPr lang="cs-CZ" sz="1800" dirty="0">
                <a:solidFill>
                  <a:srgbClr val="FF0000"/>
                </a:solidFill>
              </a:rPr>
              <a:t>(živé vysílání</a:t>
            </a:r>
            <a:r>
              <a:rPr lang="cs-CZ" sz="1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sz="1800" b="1" dirty="0"/>
              <a:t>18:00-19:00	</a:t>
            </a:r>
            <a:r>
              <a:rPr lang="cs-CZ" sz="1800" b="1" dirty="0">
                <a:solidFill>
                  <a:srgbClr val="0066CC"/>
                </a:solidFill>
              </a:rPr>
              <a:t>Tandem Jana Rosáka </a:t>
            </a:r>
            <a:r>
              <a:rPr lang="cs-CZ" sz="1800" dirty="0">
                <a:solidFill>
                  <a:srgbClr val="0066CC"/>
                </a:solidFill>
              </a:rPr>
              <a:t>(talk show</a:t>
            </a:r>
            <a:r>
              <a:rPr lang="cs-CZ" sz="1800" dirty="0" smtClean="0">
                <a:solidFill>
                  <a:srgbClr val="0066CC"/>
                </a:solidFill>
              </a:rPr>
              <a:t>)</a:t>
            </a:r>
          </a:p>
          <a:p>
            <a:r>
              <a:rPr lang="cs-CZ" sz="1800" b="1" dirty="0" smtClean="0"/>
              <a:t>19:00-20:00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B050"/>
                </a:solidFill>
              </a:rPr>
              <a:t>Muziky, muziky; Trubte nám trumpety; Chtěl bych mít 		kapelu; U muziky; Ta naše písnička </a:t>
            </a:r>
            <a:r>
              <a:rPr lang="cs-CZ" sz="1800" b="1" dirty="0" smtClean="0">
                <a:solidFill>
                  <a:srgbClr val="00B050"/>
                </a:solidFill>
              </a:rPr>
              <a:t>česká</a:t>
            </a:r>
          </a:p>
          <a:p>
            <a:r>
              <a:rPr lang="cs-CZ" sz="1800" b="1" dirty="0" smtClean="0"/>
              <a:t>20:00-21:00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66CC"/>
                </a:solidFill>
              </a:rPr>
              <a:t>Životopisy; Okouzlení slovem; Káva u </a:t>
            </a:r>
            <a:r>
              <a:rPr lang="cs-CZ" sz="1800" b="1" dirty="0" err="1">
                <a:solidFill>
                  <a:srgbClr val="0066CC"/>
                </a:solidFill>
              </a:rPr>
              <a:t>Kische</a:t>
            </a:r>
            <a:r>
              <a:rPr lang="cs-CZ" sz="1800" b="1" dirty="0">
                <a:solidFill>
                  <a:srgbClr val="0066CC"/>
                </a:solidFill>
              </a:rPr>
              <a:t>; Rádio na 		kolečkách; Stopy, fakta, </a:t>
            </a:r>
            <a:r>
              <a:rPr lang="cs-CZ" sz="1800" b="1" dirty="0" smtClean="0">
                <a:solidFill>
                  <a:srgbClr val="0066CC"/>
                </a:solidFill>
              </a:rPr>
              <a:t>tajemství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1800" b="1" dirty="0" smtClean="0"/>
              <a:t>21:00-22:00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66CC"/>
                </a:solidFill>
              </a:rPr>
              <a:t>četba</a:t>
            </a:r>
          </a:p>
          <a:p>
            <a:endParaRPr lang="cs-CZ" sz="1800" b="1" dirty="0">
              <a:solidFill>
                <a:srgbClr val="00B050"/>
              </a:solidFill>
            </a:endParaRPr>
          </a:p>
          <a:p>
            <a:endParaRPr lang="cs-CZ" sz="1800" dirty="0">
              <a:solidFill>
                <a:srgbClr val="0066CC"/>
              </a:solidFill>
            </a:endParaRPr>
          </a:p>
          <a:p>
            <a:endParaRPr lang="cs-CZ" sz="1800" dirty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6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Programové schéma – struktura vysílání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86056" cy="4608512"/>
          </a:xfrm>
        </p:spPr>
        <p:txBody>
          <a:bodyPr/>
          <a:lstStyle/>
          <a:p>
            <a:r>
              <a:rPr lang="cs-CZ" sz="1800" u="sng" dirty="0" smtClean="0"/>
              <a:t>Všední den (pondělí-pátek)</a:t>
            </a:r>
          </a:p>
          <a:p>
            <a:r>
              <a:rPr lang="cs-CZ" sz="1800" b="1" dirty="0" smtClean="0"/>
              <a:t>22:00-23:00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B050"/>
                </a:solidFill>
              </a:rPr>
              <a:t>Klub osamělých srdcí seržanta Pepře; Písničky pro duši; 		Kulaté noty; </a:t>
            </a:r>
            <a:r>
              <a:rPr lang="cs-CZ" sz="1800" b="1" dirty="0" err="1">
                <a:solidFill>
                  <a:srgbClr val="00B050"/>
                </a:solidFill>
              </a:rPr>
              <a:t>Textempore</a:t>
            </a:r>
            <a:r>
              <a:rPr lang="cs-CZ" sz="1800" b="1" dirty="0">
                <a:solidFill>
                  <a:srgbClr val="00B050"/>
                </a:solidFill>
              </a:rPr>
              <a:t>; Dvorana Mirka Černého</a:t>
            </a:r>
          </a:p>
          <a:p>
            <a:r>
              <a:rPr lang="cs-CZ" sz="1800" b="1" dirty="0" smtClean="0"/>
              <a:t>23:00-00:00	</a:t>
            </a:r>
            <a:r>
              <a:rPr lang="cs-CZ" sz="1800" b="1" dirty="0" smtClean="0">
                <a:solidFill>
                  <a:srgbClr val="FF0000"/>
                </a:solidFill>
              </a:rPr>
              <a:t>Noční linka </a:t>
            </a:r>
            <a:r>
              <a:rPr lang="cs-CZ" sz="1800" dirty="0">
                <a:solidFill>
                  <a:srgbClr val="FF0000"/>
                </a:solidFill>
              </a:rPr>
              <a:t>(živé </a:t>
            </a:r>
            <a:r>
              <a:rPr lang="cs-CZ" sz="1800" dirty="0" smtClean="0">
                <a:solidFill>
                  <a:srgbClr val="FF0000"/>
                </a:solidFill>
              </a:rPr>
              <a:t>vysílání – přebíráno z RS </a:t>
            </a:r>
            <a:r>
              <a:rPr lang="cs-CZ" sz="1800" dirty="0" err="1" smtClean="0">
                <a:solidFill>
                  <a:srgbClr val="FF0000"/>
                </a:solidFill>
              </a:rPr>
              <a:t>ČRo</a:t>
            </a:r>
            <a:r>
              <a:rPr lang="cs-CZ" sz="1800" dirty="0" smtClean="0">
                <a:solidFill>
                  <a:srgbClr val="FF0000"/>
                </a:solidFill>
              </a:rPr>
              <a:t>)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1800" b="1" dirty="0" smtClean="0"/>
              <a:t>00:00-01:00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FF0000"/>
                </a:solidFill>
              </a:rPr>
              <a:t>Noční linka </a:t>
            </a:r>
            <a:r>
              <a:rPr lang="cs-CZ" sz="1800" dirty="0">
                <a:solidFill>
                  <a:srgbClr val="FF0000"/>
                </a:solidFill>
              </a:rPr>
              <a:t>(živé vysílání – přebíráno z RS </a:t>
            </a:r>
            <a:r>
              <a:rPr lang="cs-CZ" sz="1800" dirty="0" err="1">
                <a:solidFill>
                  <a:srgbClr val="FF0000"/>
                </a:solidFill>
              </a:rPr>
              <a:t>ČRo</a:t>
            </a:r>
            <a:r>
              <a:rPr lang="cs-CZ" sz="1800" dirty="0">
                <a:solidFill>
                  <a:srgbClr val="FF0000"/>
                </a:solidFill>
              </a:rPr>
              <a:t>)</a:t>
            </a:r>
          </a:p>
          <a:p>
            <a:r>
              <a:rPr lang="cs-CZ" sz="1800" b="1" dirty="0" smtClean="0"/>
              <a:t>01:00-02:00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66CC"/>
                </a:solidFill>
              </a:rPr>
              <a:t>Toulky českou minulostí</a:t>
            </a:r>
            <a:endParaRPr lang="cs-CZ" sz="1800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02:00-03:00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66CC"/>
                </a:solidFill>
              </a:rPr>
              <a:t>Nostalgické muzeum OS; Lenoška IŠ; Hvězdný prach; 		Nevinný dotazník RB; Nedělní šálek s MD</a:t>
            </a:r>
            <a:endParaRPr lang="cs-CZ" sz="1800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03:00-04:00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66CC"/>
                </a:solidFill>
              </a:rPr>
              <a:t>Životopisy; Okouzlení slovem; Káva u </a:t>
            </a:r>
            <a:r>
              <a:rPr lang="cs-CZ" sz="1800" b="1" dirty="0" err="1">
                <a:solidFill>
                  <a:srgbClr val="0066CC"/>
                </a:solidFill>
              </a:rPr>
              <a:t>Kische</a:t>
            </a:r>
            <a:r>
              <a:rPr lang="cs-CZ" sz="1800" b="1" dirty="0">
                <a:solidFill>
                  <a:srgbClr val="0066CC"/>
                </a:solidFill>
              </a:rPr>
              <a:t>; Rádio na 		kolečkách; Stopy, fakta, tajemství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1800" b="1" dirty="0" smtClean="0"/>
              <a:t>04:00-05:00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B050"/>
                </a:solidFill>
              </a:rPr>
              <a:t>Klub osamělých srdcí seržanta Pepře; Písničky pro duši; 		Kulaté noty; </a:t>
            </a:r>
            <a:r>
              <a:rPr lang="cs-CZ" sz="1800" b="1" dirty="0" err="1">
                <a:solidFill>
                  <a:srgbClr val="00B050"/>
                </a:solidFill>
              </a:rPr>
              <a:t>Textempore</a:t>
            </a:r>
            <a:r>
              <a:rPr lang="cs-CZ" sz="1800" b="1" dirty="0">
                <a:solidFill>
                  <a:srgbClr val="00B050"/>
                </a:solidFill>
              </a:rPr>
              <a:t>; Dvorana Mirka Černého</a:t>
            </a:r>
          </a:p>
          <a:p>
            <a:r>
              <a:rPr lang="cs-CZ" sz="1800" b="1" dirty="0" smtClean="0"/>
              <a:t>05:00-06:00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Tandem Jana Rosáka </a:t>
            </a:r>
            <a:r>
              <a:rPr lang="cs-CZ" sz="1800" dirty="0">
                <a:solidFill>
                  <a:srgbClr val="0066CC"/>
                </a:solidFill>
              </a:rPr>
              <a:t>(talk show</a:t>
            </a:r>
            <a:r>
              <a:rPr lang="cs-CZ" sz="1800" dirty="0" smtClean="0">
                <a:solidFill>
                  <a:srgbClr val="0066CC"/>
                </a:solidFill>
              </a:rPr>
              <a:t>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2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Programové schéma – struktura vysílání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86056" cy="4608512"/>
          </a:xfrm>
        </p:spPr>
        <p:txBody>
          <a:bodyPr/>
          <a:lstStyle/>
          <a:p>
            <a:r>
              <a:rPr lang="cs-CZ" sz="1800" u="sng" dirty="0" smtClean="0"/>
              <a:t>Víkend (sobota-neděle)</a:t>
            </a:r>
          </a:p>
          <a:p>
            <a:r>
              <a:rPr lang="cs-CZ" sz="1800" b="1" dirty="0" smtClean="0"/>
              <a:t>06:00-07:00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B050"/>
                </a:solidFill>
              </a:rPr>
              <a:t>Muziky, muziky / Trubte nám trumpety</a:t>
            </a:r>
          </a:p>
          <a:p>
            <a:r>
              <a:rPr lang="cs-CZ" sz="1800" b="1" dirty="0" smtClean="0"/>
              <a:t>07:00-08:00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Tobogán </a:t>
            </a:r>
            <a:r>
              <a:rPr lang="cs-CZ" sz="1800" dirty="0" smtClean="0">
                <a:solidFill>
                  <a:srgbClr val="0066CC"/>
                </a:solidFill>
              </a:rPr>
              <a:t>(T. Sláma) </a:t>
            </a:r>
            <a:r>
              <a:rPr lang="cs-CZ" sz="1800" b="1" dirty="0" smtClean="0">
                <a:solidFill>
                  <a:srgbClr val="0066CC"/>
                </a:solidFill>
              </a:rPr>
              <a:t>/ Tobogán </a:t>
            </a:r>
            <a:r>
              <a:rPr lang="cs-CZ" sz="1800" dirty="0" smtClean="0">
                <a:solidFill>
                  <a:srgbClr val="0066CC"/>
                </a:solidFill>
              </a:rPr>
              <a:t>(A. Cibulka)</a:t>
            </a:r>
          </a:p>
          <a:p>
            <a:r>
              <a:rPr lang="cs-CZ" sz="1800" b="1" dirty="0" smtClean="0"/>
              <a:t>08:00-09:00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66CC"/>
                </a:solidFill>
              </a:rPr>
              <a:t>Hvězdný </a:t>
            </a:r>
            <a:r>
              <a:rPr lang="cs-CZ" sz="1800" b="1" dirty="0" smtClean="0">
                <a:solidFill>
                  <a:srgbClr val="0066CC"/>
                </a:solidFill>
              </a:rPr>
              <a:t>prach / </a:t>
            </a:r>
            <a:r>
              <a:rPr lang="cs-CZ" sz="1800" b="1" dirty="0">
                <a:solidFill>
                  <a:srgbClr val="0066CC"/>
                </a:solidFill>
              </a:rPr>
              <a:t>Nevinný dotazník </a:t>
            </a:r>
            <a:r>
              <a:rPr lang="cs-CZ" sz="1800" b="1" dirty="0" smtClean="0">
                <a:solidFill>
                  <a:srgbClr val="0066CC"/>
                </a:solidFill>
              </a:rPr>
              <a:t>RB</a:t>
            </a:r>
            <a:endParaRPr lang="cs-CZ" sz="1800" dirty="0" smtClean="0">
              <a:solidFill>
                <a:srgbClr val="FF0000"/>
              </a:solidFill>
            </a:endParaRPr>
          </a:p>
          <a:p>
            <a:r>
              <a:rPr lang="cs-CZ" sz="1800" b="1" dirty="0" smtClean="0"/>
              <a:t>09:00-10:00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Stříbrný vítr </a:t>
            </a:r>
            <a:r>
              <a:rPr lang="cs-CZ" sz="1800" dirty="0" smtClean="0">
                <a:solidFill>
                  <a:srgbClr val="0066CC"/>
                </a:solidFill>
              </a:rPr>
              <a:t>(talk show)</a:t>
            </a:r>
            <a:endParaRPr lang="cs-CZ" sz="1800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10:00-11:00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Periskop / Meteor</a:t>
            </a:r>
            <a:endParaRPr lang="cs-CZ" sz="1800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11:00-12:00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Víkendový kolotoč</a:t>
            </a:r>
            <a:endParaRPr lang="cs-CZ" sz="1800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12:00-13:00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pohádka / rozhlasová hra</a:t>
            </a:r>
            <a:endParaRPr lang="cs-CZ" sz="1800" b="1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13:00-14:00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B050"/>
                </a:solidFill>
              </a:rPr>
              <a:t>U muziky / Chtěl bych mít kapelu</a:t>
            </a:r>
            <a:endParaRPr lang="cs-CZ" sz="1800" dirty="0">
              <a:solidFill>
                <a:srgbClr val="00B050"/>
              </a:solidFill>
            </a:endParaRPr>
          </a:p>
          <a:p>
            <a:r>
              <a:rPr lang="cs-CZ" sz="1800" b="1" dirty="0" smtClean="0"/>
              <a:t>14:00-15:00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66CC"/>
                </a:solidFill>
              </a:rPr>
              <a:t>Tobogán </a:t>
            </a:r>
            <a:r>
              <a:rPr lang="cs-CZ" sz="1800" dirty="0">
                <a:solidFill>
                  <a:srgbClr val="0066CC"/>
                </a:solidFill>
              </a:rPr>
              <a:t>(T. Sláma) </a:t>
            </a:r>
            <a:r>
              <a:rPr lang="cs-CZ" sz="1800" b="1" dirty="0">
                <a:solidFill>
                  <a:srgbClr val="0066CC"/>
                </a:solidFill>
              </a:rPr>
              <a:t>/ Tobogán </a:t>
            </a:r>
            <a:r>
              <a:rPr lang="cs-CZ" sz="1800" dirty="0">
                <a:solidFill>
                  <a:srgbClr val="0066CC"/>
                </a:solidFill>
              </a:rPr>
              <a:t>(A. Cibulka)</a:t>
            </a:r>
          </a:p>
          <a:p>
            <a:r>
              <a:rPr lang="cs-CZ" sz="1800" b="1" dirty="0" smtClean="0"/>
              <a:t>15:00-16:00</a:t>
            </a:r>
            <a:r>
              <a:rPr lang="cs-CZ" sz="1800" b="1" dirty="0"/>
              <a:t>	</a:t>
            </a:r>
            <a:r>
              <a:rPr lang="cs-CZ" sz="1800" b="1" dirty="0" err="1" smtClean="0">
                <a:solidFill>
                  <a:srgbClr val="00B050"/>
                </a:solidFill>
              </a:rPr>
              <a:t>Felixír</a:t>
            </a:r>
            <a:r>
              <a:rPr lang="cs-CZ" sz="1800" b="1" dirty="0" smtClean="0">
                <a:solidFill>
                  <a:srgbClr val="00B050"/>
                </a:solidFill>
              </a:rPr>
              <a:t> / Vlídné tóny</a:t>
            </a:r>
            <a:endParaRPr lang="cs-CZ" sz="1800" b="1" dirty="0">
              <a:solidFill>
                <a:srgbClr val="00B050"/>
              </a:solidFill>
            </a:endParaRPr>
          </a:p>
          <a:p>
            <a:r>
              <a:rPr lang="cs-CZ" sz="1800" b="1" dirty="0" smtClean="0"/>
              <a:t>16:00-17:00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Láska za lásku</a:t>
            </a:r>
            <a:endParaRPr lang="cs-CZ" sz="1800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17:00-18:00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FF0000"/>
                </a:solidFill>
              </a:rPr>
              <a:t>Písničky na přání </a:t>
            </a:r>
            <a:r>
              <a:rPr lang="cs-CZ" sz="1800" dirty="0">
                <a:solidFill>
                  <a:srgbClr val="FF0000"/>
                </a:solidFill>
              </a:rPr>
              <a:t>(živé vysílání</a:t>
            </a:r>
            <a:r>
              <a:rPr lang="cs-CZ" sz="1800" dirty="0" smtClean="0">
                <a:solidFill>
                  <a:srgbClr val="FF0000"/>
                </a:solidFill>
              </a:rPr>
              <a:t>)</a:t>
            </a:r>
            <a:endParaRPr lang="cs-CZ" sz="1800" dirty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0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Programové schéma – struktura vysílání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86056" cy="4608512"/>
          </a:xfrm>
        </p:spPr>
        <p:txBody>
          <a:bodyPr/>
          <a:lstStyle/>
          <a:p>
            <a:r>
              <a:rPr lang="cs-CZ" sz="1800" u="sng" dirty="0"/>
              <a:t>Víkend (sobota-neděle)</a:t>
            </a:r>
          </a:p>
          <a:p>
            <a:r>
              <a:rPr lang="cs-CZ" sz="1800" b="1" dirty="0" smtClean="0"/>
              <a:t>18:00-19:00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66CC"/>
                </a:solidFill>
              </a:rPr>
              <a:t>Stříbrný </a:t>
            </a:r>
            <a:r>
              <a:rPr lang="cs-CZ" sz="1800" b="1" dirty="0" smtClean="0">
                <a:solidFill>
                  <a:srgbClr val="0066CC"/>
                </a:solidFill>
              </a:rPr>
              <a:t>vítr </a:t>
            </a:r>
            <a:r>
              <a:rPr lang="cs-CZ" sz="1800" dirty="0" smtClean="0">
                <a:solidFill>
                  <a:srgbClr val="0066CC"/>
                </a:solidFill>
              </a:rPr>
              <a:t>(talk </a:t>
            </a:r>
            <a:r>
              <a:rPr lang="cs-CZ" sz="1800" dirty="0">
                <a:solidFill>
                  <a:srgbClr val="0066CC"/>
                </a:solidFill>
              </a:rPr>
              <a:t>show)</a:t>
            </a:r>
          </a:p>
          <a:p>
            <a:r>
              <a:rPr lang="cs-CZ" sz="1800" b="1" dirty="0" smtClean="0"/>
              <a:t>19:00-20:00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B050"/>
                </a:solidFill>
              </a:rPr>
              <a:t>Muziky</a:t>
            </a:r>
            <a:r>
              <a:rPr lang="cs-CZ" sz="1800" b="1" dirty="0">
                <a:solidFill>
                  <a:srgbClr val="00B050"/>
                </a:solidFill>
              </a:rPr>
              <a:t>, muziky / Trubte nám trumpety </a:t>
            </a:r>
            <a:endParaRPr lang="cs-CZ" sz="1800" b="1" dirty="0" smtClean="0">
              <a:solidFill>
                <a:srgbClr val="00B050"/>
              </a:solidFill>
            </a:endParaRPr>
          </a:p>
          <a:p>
            <a:r>
              <a:rPr lang="cs-CZ" sz="1800" b="1" dirty="0" smtClean="0"/>
              <a:t>20:00-21:00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Periskop / Meteor</a:t>
            </a:r>
            <a:endParaRPr lang="cs-CZ" sz="1800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21:00-22:00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66CC"/>
                </a:solidFill>
              </a:rPr>
              <a:t>četba</a:t>
            </a:r>
          </a:p>
          <a:p>
            <a:r>
              <a:rPr lang="cs-CZ" sz="1800" b="1" dirty="0" smtClean="0"/>
              <a:t>22:00-23:00</a:t>
            </a:r>
            <a:r>
              <a:rPr lang="cs-CZ" sz="1800" b="1" dirty="0"/>
              <a:t>	</a:t>
            </a:r>
            <a:r>
              <a:rPr lang="cs-CZ" sz="1800" b="1" dirty="0" err="1">
                <a:solidFill>
                  <a:srgbClr val="00B050"/>
                </a:solidFill>
              </a:rPr>
              <a:t>Felixír</a:t>
            </a:r>
            <a:r>
              <a:rPr lang="cs-CZ" sz="1800" b="1" dirty="0">
                <a:solidFill>
                  <a:srgbClr val="00B050"/>
                </a:solidFill>
              </a:rPr>
              <a:t> / Vlídné tóny</a:t>
            </a:r>
          </a:p>
          <a:p>
            <a:r>
              <a:rPr lang="cs-CZ" sz="1800" b="1" dirty="0" smtClean="0"/>
              <a:t>23:00-00:00	</a:t>
            </a:r>
            <a:r>
              <a:rPr lang="cs-CZ" sz="1800" b="1" dirty="0" smtClean="0">
                <a:solidFill>
                  <a:srgbClr val="FF0000"/>
                </a:solidFill>
              </a:rPr>
              <a:t>Noční linka </a:t>
            </a:r>
            <a:r>
              <a:rPr lang="cs-CZ" sz="1800" dirty="0">
                <a:solidFill>
                  <a:srgbClr val="FF0000"/>
                </a:solidFill>
              </a:rPr>
              <a:t>(živé </a:t>
            </a:r>
            <a:r>
              <a:rPr lang="cs-CZ" sz="1800" dirty="0" smtClean="0">
                <a:solidFill>
                  <a:srgbClr val="FF0000"/>
                </a:solidFill>
              </a:rPr>
              <a:t>vysílání – přebíráno z RS </a:t>
            </a:r>
            <a:r>
              <a:rPr lang="cs-CZ" sz="1800" dirty="0" err="1" smtClean="0">
                <a:solidFill>
                  <a:srgbClr val="FF0000"/>
                </a:solidFill>
              </a:rPr>
              <a:t>ČRo</a:t>
            </a:r>
            <a:r>
              <a:rPr lang="cs-CZ" sz="1800" dirty="0" smtClean="0">
                <a:solidFill>
                  <a:srgbClr val="FF0000"/>
                </a:solidFill>
              </a:rPr>
              <a:t>)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1800" b="1" dirty="0" smtClean="0"/>
              <a:t>00:00-01:00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FF0000"/>
                </a:solidFill>
              </a:rPr>
              <a:t>Noční linka </a:t>
            </a:r>
            <a:r>
              <a:rPr lang="cs-CZ" sz="1800" dirty="0">
                <a:solidFill>
                  <a:srgbClr val="FF0000"/>
                </a:solidFill>
              </a:rPr>
              <a:t>(živé vysílání – přebíráno z RS </a:t>
            </a:r>
            <a:r>
              <a:rPr lang="cs-CZ" sz="1800" dirty="0" err="1">
                <a:solidFill>
                  <a:srgbClr val="FF0000"/>
                </a:solidFill>
              </a:rPr>
              <a:t>ČRo</a:t>
            </a:r>
            <a:r>
              <a:rPr lang="cs-CZ" sz="1800" dirty="0">
                <a:solidFill>
                  <a:srgbClr val="FF0000"/>
                </a:solidFill>
              </a:rPr>
              <a:t>)</a:t>
            </a:r>
          </a:p>
          <a:p>
            <a:r>
              <a:rPr lang="cs-CZ" sz="1800" b="1" dirty="0" smtClean="0"/>
              <a:t>01:00-02:00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66CC"/>
                </a:solidFill>
              </a:rPr>
              <a:t>Láska za lásku</a:t>
            </a:r>
            <a:endParaRPr lang="cs-CZ" sz="1800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02:00-03:00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66CC"/>
                </a:solidFill>
              </a:rPr>
              <a:t>Tobogán </a:t>
            </a:r>
            <a:r>
              <a:rPr lang="cs-CZ" sz="1800" dirty="0">
                <a:solidFill>
                  <a:srgbClr val="0066CC"/>
                </a:solidFill>
              </a:rPr>
              <a:t>(T. Sláma) </a:t>
            </a:r>
            <a:r>
              <a:rPr lang="cs-CZ" sz="1800" b="1" dirty="0">
                <a:solidFill>
                  <a:srgbClr val="0066CC"/>
                </a:solidFill>
              </a:rPr>
              <a:t>/ Tobogán </a:t>
            </a:r>
            <a:r>
              <a:rPr lang="cs-CZ" sz="1800" dirty="0">
                <a:solidFill>
                  <a:srgbClr val="0066CC"/>
                </a:solidFill>
              </a:rPr>
              <a:t>(A. Cibulka)</a:t>
            </a:r>
          </a:p>
          <a:p>
            <a:r>
              <a:rPr lang="cs-CZ" sz="1800" b="1" dirty="0" smtClean="0"/>
              <a:t>03:00-04:00</a:t>
            </a:r>
            <a:r>
              <a:rPr lang="cs-CZ" sz="1800" b="1" dirty="0"/>
              <a:t>	</a:t>
            </a:r>
            <a:r>
              <a:rPr lang="cs-CZ" sz="1800" b="1" dirty="0" smtClean="0">
                <a:solidFill>
                  <a:srgbClr val="0066CC"/>
                </a:solidFill>
              </a:rPr>
              <a:t>Periskop / Meteor</a:t>
            </a:r>
            <a:endParaRPr lang="cs-CZ" sz="1800" dirty="0">
              <a:solidFill>
                <a:srgbClr val="0066CC"/>
              </a:solidFill>
            </a:endParaRPr>
          </a:p>
          <a:p>
            <a:r>
              <a:rPr lang="cs-CZ" sz="1800" b="1" dirty="0" smtClean="0"/>
              <a:t>04:00-05:00</a:t>
            </a:r>
            <a:r>
              <a:rPr lang="cs-CZ" sz="1800" b="1" dirty="0"/>
              <a:t>	</a:t>
            </a:r>
            <a:r>
              <a:rPr lang="cs-CZ" sz="1800" b="1" dirty="0" err="1" smtClean="0">
                <a:solidFill>
                  <a:srgbClr val="00B050"/>
                </a:solidFill>
              </a:rPr>
              <a:t>Felixír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>
                <a:solidFill>
                  <a:srgbClr val="00B050"/>
                </a:solidFill>
              </a:rPr>
              <a:t>/ Vlídné tóny</a:t>
            </a:r>
          </a:p>
          <a:p>
            <a:r>
              <a:rPr lang="cs-CZ" sz="1800" b="1" dirty="0" smtClean="0"/>
              <a:t>05:00-06:00</a:t>
            </a:r>
            <a:r>
              <a:rPr lang="cs-CZ" sz="1800" b="1" dirty="0"/>
              <a:t>	</a:t>
            </a:r>
            <a:r>
              <a:rPr lang="cs-CZ" sz="1800" b="1" dirty="0">
                <a:solidFill>
                  <a:srgbClr val="0066CC"/>
                </a:solidFill>
              </a:rPr>
              <a:t>Stříbrný vítr </a:t>
            </a:r>
            <a:r>
              <a:rPr lang="cs-CZ" sz="1800" dirty="0">
                <a:solidFill>
                  <a:srgbClr val="0066CC"/>
                </a:solidFill>
              </a:rPr>
              <a:t>(talk show</a:t>
            </a:r>
            <a:r>
              <a:rPr lang="cs-CZ" sz="1800" dirty="0" smtClean="0">
                <a:solidFill>
                  <a:srgbClr val="0066CC"/>
                </a:solidFill>
              </a:rPr>
              <a:t>)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9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Proč stanice pro seniory vzniká v gesci RV </a:t>
            </a:r>
            <a:r>
              <a:rPr lang="cs-CZ" dirty="0" err="1" smtClean="0"/>
              <a:t>ČRo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14048" cy="46085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Regionální </a:t>
            </a:r>
            <a:r>
              <a:rPr lang="cs-CZ" b="1" dirty="0"/>
              <a:t>stanice </a:t>
            </a:r>
            <a:r>
              <a:rPr lang="cs-CZ" b="1" dirty="0" err="1" smtClean="0"/>
              <a:t>ČRo</a:t>
            </a:r>
            <a:r>
              <a:rPr lang="cs-CZ" b="1" dirty="0" smtClean="0"/>
              <a:t> cílí </a:t>
            </a:r>
            <a:r>
              <a:rPr lang="cs-CZ" b="1" dirty="0"/>
              <a:t>na nejstarší cílovou skupinu </a:t>
            </a:r>
            <a:r>
              <a:rPr lang="cs-CZ" b="1" dirty="0" smtClean="0"/>
              <a:t>posluchačů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err="1" smtClean="0"/>
              <a:t>ČRo</a:t>
            </a:r>
            <a:r>
              <a:rPr lang="cs-CZ" b="1" dirty="0" smtClean="0"/>
              <a:t> </a:t>
            </a:r>
            <a:r>
              <a:rPr lang="cs-CZ" b="1" dirty="0"/>
              <a:t>Dvojka se postupně </a:t>
            </a:r>
            <a:r>
              <a:rPr lang="cs-CZ" b="1" dirty="0" smtClean="0"/>
              <a:t>omlazuje (cílí na mladší cílovou skupinu)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Využití </a:t>
            </a:r>
            <a:r>
              <a:rPr lang="cs-CZ" b="1" dirty="0"/>
              <a:t>archivních pořadů regionálních stanic </a:t>
            </a:r>
            <a:r>
              <a:rPr lang="cs-CZ" b="1" dirty="0" err="1"/>
              <a:t>ČRo</a:t>
            </a:r>
            <a:r>
              <a:rPr lang="cs-CZ" b="1" dirty="0"/>
              <a:t> a </a:t>
            </a:r>
            <a:r>
              <a:rPr lang="cs-CZ" b="1" dirty="0" err="1"/>
              <a:t>ČRo</a:t>
            </a:r>
            <a:r>
              <a:rPr lang="cs-CZ" b="1" dirty="0"/>
              <a:t> </a:t>
            </a:r>
            <a:r>
              <a:rPr lang="cs-CZ" b="1" dirty="0" smtClean="0"/>
              <a:t>Dvojka (kooperace obou programových okruhů)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Zajištění </a:t>
            </a:r>
            <a:r>
              <a:rPr lang="cs-CZ" b="1" dirty="0"/>
              <a:t>komplementarity programového portfolia </a:t>
            </a:r>
            <a:r>
              <a:rPr lang="cs-CZ" b="1" dirty="0" err="1"/>
              <a:t>ČRo</a:t>
            </a:r>
            <a:r>
              <a:rPr lang="cs-CZ" b="1" dirty="0"/>
              <a:t> </a:t>
            </a:r>
            <a:r>
              <a:rPr lang="cs-CZ" b="1" dirty="0" smtClean="0"/>
              <a:t>(zabránění </a:t>
            </a:r>
            <a:r>
              <a:rPr lang="cs-CZ" b="1" dirty="0"/>
              <a:t>„kanibalismu“ mezi jednotlivými programovými okruhy </a:t>
            </a:r>
            <a:r>
              <a:rPr lang="cs-CZ" b="1" dirty="0" err="1" smtClean="0"/>
              <a:t>ČRo</a:t>
            </a:r>
            <a:r>
              <a:rPr lang="cs-CZ" b="1" dirty="0" smtClean="0"/>
              <a:t>)   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5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Web a sociální sítě + distribuce + dislokace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158064" cy="4608512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Internetové stránky – jednoduché a přehledné → velké tlačítko PLAY + velký a přehledný program + příspěvky určené pro seniory + rozvojově poslech on </a:t>
            </a:r>
            <a:r>
              <a:rPr lang="cs-CZ" b="1" dirty="0" err="1" smtClean="0"/>
              <a:t>demand</a:t>
            </a:r>
            <a:endParaRPr lang="cs-CZ" b="1" dirty="0" smtClean="0"/>
          </a:p>
          <a:p>
            <a:pPr lvl="0"/>
            <a:endParaRPr lang="cs-CZ" b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sociální sítě → nebude zřízen staniční FB účet – případná komunikace na soc. sítích přes </a:t>
            </a:r>
            <a:r>
              <a:rPr lang="cs-CZ" b="1" dirty="0" err="1" smtClean="0"/>
              <a:t>celorozhlasový</a:t>
            </a:r>
            <a:r>
              <a:rPr lang="cs-CZ" b="1" dirty="0" smtClean="0"/>
              <a:t> FB účet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distribuce signálu </a:t>
            </a:r>
            <a:r>
              <a:rPr lang="cs-CZ" b="1" dirty="0"/>
              <a:t>→ </a:t>
            </a:r>
            <a:r>
              <a:rPr lang="cs-CZ" b="1" dirty="0" smtClean="0"/>
              <a:t>T-DAB+ (12C+12D), multiplex veřejné služby (DVB-T/T2), datové sítě (internet), IP televize, mobilní aplikace </a:t>
            </a:r>
            <a:r>
              <a:rPr lang="cs-CZ" b="1" dirty="0" err="1" smtClean="0"/>
              <a:t>mujRozhlas</a:t>
            </a:r>
            <a:endParaRPr lang="cs-CZ" b="1" dirty="0" smtClean="0"/>
          </a:p>
          <a:p>
            <a:endParaRPr lang="cs-CZ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dislokace stanice – vysílací studio + kancelář → centrála Českého rozhlasu na Vinohradech (budova B a C)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3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Rozpočet –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14048" cy="4608512"/>
          </a:xfrm>
        </p:spPr>
        <p:txBody>
          <a:bodyPr/>
          <a:lstStyle/>
          <a:p>
            <a:pPr lvl="0"/>
            <a:r>
              <a:rPr lang="cs-CZ" b="1" dirty="0"/>
              <a:t>Rozpočet stanice na rok </a:t>
            </a:r>
            <a:r>
              <a:rPr lang="cs-CZ" b="1" dirty="0" smtClean="0"/>
              <a:t>činí</a:t>
            </a:r>
            <a:r>
              <a:rPr lang="cs-CZ" b="1" dirty="0"/>
              <a:t>: </a:t>
            </a:r>
            <a:r>
              <a:rPr lang="cs-CZ" b="1" u="sng" dirty="0" smtClean="0"/>
              <a:t>7 950 000 Kč</a:t>
            </a:r>
            <a:endParaRPr lang="cs-CZ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materiál</a:t>
            </a:r>
            <a:r>
              <a:rPr lang="cs-CZ" b="1" dirty="0"/>
              <a:t>: 60 000 </a:t>
            </a:r>
            <a:r>
              <a:rPr lang="cs-CZ" b="1" dirty="0" smtClean="0"/>
              <a:t>Kč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služby</a:t>
            </a:r>
            <a:r>
              <a:rPr lang="cs-CZ" b="1" dirty="0"/>
              <a:t>: </a:t>
            </a:r>
            <a:r>
              <a:rPr lang="cs-CZ" b="1" dirty="0" smtClean="0"/>
              <a:t>50 000 Kč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cestovné</a:t>
            </a:r>
            <a:r>
              <a:rPr lang="cs-CZ" b="1" dirty="0"/>
              <a:t>: </a:t>
            </a:r>
            <a:r>
              <a:rPr lang="cs-CZ" b="1" dirty="0" smtClean="0"/>
              <a:t>10</a:t>
            </a:r>
            <a:r>
              <a:rPr lang="cs-CZ" b="1" dirty="0"/>
              <a:t> 000 </a:t>
            </a:r>
            <a:r>
              <a:rPr lang="cs-CZ" b="1" dirty="0" smtClean="0"/>
              <a:t>Kč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err="1" smtClean="0"/>
              <a:t>repre</a:t>
            </a:r>
            <a:r>
              <a:rPr lang="cs-CZ" b="1" dirty="0" smtClean="0"/>
              <a:t> fond: 10 000 Kč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honoráře</a:t>
            </a:r>
            <a:r>
              <a:rPr lang="cs-CZ" b="1" dirty="0"/>
              <a:t>: </a:t>
            </a:r>
            <a:r>
              <a:rPr lang="cs-CZ" b="1" dirty="0" smtClean="0"/>
              <a:t>3 200 000 Kč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mzdové </a:t>
            </a:r>
            <a:r>
              <a:rPr lang="cs-CZ" b="1" dirty="0"/>
              <a:t>náklady: </a:t>
            </a:r>
            <a:r>
              <a:rPr lang="cs-CZ" b="1" dirty="0" smtClean="0"/>
              <a:t>1 970 000 Kč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DPP/DPČ</a:t>
            </a:r>
            <a:r>
              <a:rPr lang="cs-CZ" b="1" dirty="0"/>
              <a:t>: </a:t>
            </a:r>
            <a:r>
              <a:rPr lang="cs-CZ" b="1" dirty="0" smtClean="0"/>
              <a:t>450 000 Kč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G-</a:t>
            </a:r>
            <a:r>
              <a:rPr lang="cs-CZ" b="1" dirty="0" err="1" smtClean="0"/>
              <a:t>Selector</a:t>
            </a:r>
            <a:r>
              <a:rPr lang="cs-CZ" b="1" dirty="0" smtClean="0"/>
              <a:t>: 200 000 Kč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platba autorským organizacím: 2 000 000 Kč</a:t>
            </a:r>
            <a:endParaRPr lang="cs-CZ" b="1" dirty="0"/>
          </a:p>
          <a:p>
            <a:pPr lvl="0"/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Český rozhlas | Vinohradská 12, 120 99 Praha 2 | www.rozhlas.cz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90400" y="908720"/>
            <a:ext cx="7956000" cy="3096344"/>
          </a:xfrm>
        </p:spPr>
        <p:txBody>
          <a:bodyPr/>
          <a:lstStyle/>
          <a:p>
            <a:r>
              <a:rPr lang="cs-CZ" dirty="0" smtClean="0"/>
              <a:t>Děkujeme za pozornost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endParaRPr lang="cs-CZ" dirty="0"/>
          </a:p>
          <a:p>
            <a:r>
              <a:rPr lang="cs-CZ" sz="2000" dirty="0"/>
              <a:t>Jan Menger, ředitel </a:t>
            </a:r>
            <a:r>
              <a:rPr lang="cs-CZ" sz="2000" dirty="0" smtClean="0"/>
              <a:t>RV </a:t>
            </a:r>
            <a:r>
              <a:rPr lang="cs-CZ" sz="2000" dirty="0" err="1" smtClean="0"/>
              <a:t>ČRo</a:t>
            </a:r>
            <a:r>
              <a:rPr lang="cs-CZ" sz="2000" dirty="0" smtClean="0"/>
              <a:t>, garant projektu </a:t>
            </a:r>
            <a:r>
              <a:rPr lang="cs-CZ" sz="2000" dirty="0" err="1" smtClean="0"/>
              <a:t>ČRo</a:t>
            </a:r>
            <a:r>
              <a:rPr lang="cs-CZ" sz="2000" dirty="0" smtClean="0"/>
              <a:t> Pohoda</a:t>
            </a:r>
          </a:p>
          <a:p>
            <a:r>
              <a:rPr lang="cs-CZ" sz="2000" dirty="0" smtClean="0"/>
              <a:t>Lenka Mahdalová, vedoucí programu </a:t>
            </a:r>
            <a:r>
              <a:rPr lang="cs-CZ" sz="2000" dirty="0" err="1" smtClean="0"/>
              <a:t>ČRo</a:t>
            </a:r>
            <a:r>
              <a:rPr lang="cs-CZ" sz="2000" dirty="0" smtClean="0"/>
              <a:t> Pohoda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Pracovní motto + premisa + termín startu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14048" cy="4608512"/>
          </a:xfrm>
        </p:spPr>
        <p:txBody>
          <a:bodyPr/>
          <a:lstStyle/>
          <a:p>
            <a:endParaRPr lang="cs-CZ" sz="2400" b="1" dirty="0" smtClean="0"/>
          </a:p>
          <a:p>
            <a:r>
              <a:rPr lang="cs-CZ" b="1" dirty="0" smtClean="0"/>
              <a:t>To nejlepší z produkce Českého rozhlasu pro cílovou skupinu posluchačů </a:t>
            </a:r>
            <a:r>
              <a:rPr lang="cs-CZ" b="1" dirty="0" smtClean="0"/>
              <a:t>75 let+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Archivní pořady použité ve vysílání budou staré tři a více let</a:t>
            </a:r>
          </a:p>
          <a:p>
            <a:endParaRPr lang="cs-CZ" b="1" dirty="0"/>
          </a:p>
          <a:p>
            <a:r>
              <a:rPr lang="cs-CZ" b="1" dirty="0" smtClean="0"/>
              <a:t>Při přípravě stanice byly reflektovány výsledky speciálního kvantitativního výzkumu (STEM/MARK, květen 2021)</a:t>
            </a:r>
          </a:p>
          <a:p>
            <a:endParaRPr lang="cs-CZ" b="1" dirty="0" smtClean="0"/>
          </a:p>
          <a:p>
            <a:r>
              <a:rPr lang="cs-CZ" b="1" dirty="0" smtClean="0"/>
              <a:t>Termín startu: 1. 10. 2021</a:t>
            </a:r>
          </a:p>
          <a:p>
            <a:endParaRPr lang="cs-CZ" sz="1800" b="1" dirty="0"/>
          </a:p>
          <a:p>
            <a:endParaRPr lang="cs-CZ" sz="18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9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971600" y="1340768"/>
            <a:ext cx="3672350" cy="39238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900" b="1" dirty="0">
                <a:latin typeface="Arial" panose="020B0604020202020204" pitchFamily="34" charset="0"/>
                <a:cs typeface="Arial" panose="020B0604020202020204" pitchFamily="34" charset="0"/>
              </a:rPr>
              <a:t>Cíl výzkumu</a:t>
            </a:r>
          </a:p>
          <a:p>
            <a:pPr lvl="1">
              <a:lnSpc>
                <a:spcPct val="150000"/>
              </a:lnSpc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Hudební a programové preference seniorů</a:t>
            </a:r>
          </a:p>
          <a:p>
            <a:pPr lvl="1">
              <a:lnSpc>
                <a:spcPct val="150000"/>
              </a:lnSpc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Vnímání rozhlasové stanice pro seniory</a:t>
            </a:r>
          </a:p>
          <a:p>
            <a:pPr lvl="1">
              <a:lnSpc>
                <a:spcPct val="150000"/>
              </a:lnSpc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Hodnocení názvů rádia a </a:t>
            </a:r>
            <a:r>
              <a:rPr lang="cs-CZ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claimů</a:t>
            </a:r>
            <a:endParaRPr lang="cs-CZ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Cílová </a:t>
            </a:r>
            <a:r>
              <a:rPr lang="cs-CZ" sz="900" b="1" dirty="0"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</a:p>
          <a:p>
            <a:pPr marL="171450" lvl="1" indent="-171450">
              <a:lnSpc>
                <a:spcPct val="150000"/>
              </a:lnSpc>
              <a:buClrTx/>
              <a:buAutoNum type="arabicPeriod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Posluchači stanic </a:t>
            </a:r>
            <a:r>
              <a:rPr lang="cs-CZ" sz="900" dirty="0" err="1">
                <a:latin typeface="Arial" panose="020B0604020202020204" pitchFamily="34" charset="0"/>
                <a:cs typeface="Arial" panose="020B0604020202020204" pitchFamily="34" charset="0"/>
              </a:rPr>
              <a:t>ČRo</a:t>
            </a: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 ve věku 70-79 let (</a:t>
            </a:r>
            <a:r>
              <a:rPr lang="cs-CZ" sz="900" dirty="0" err="1">
                <a:latin typeface="Arial" panose="020B0604020202020204" pitchFamily="34" charset="0"/>
                <a:cs typeface="Arial" panose="020B0604020202020204" pitchFamily="34" charset="0"/>
              </a:rPr>
              <a:t>ČRo</a:t>
            </a: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 min. 3x týdně)</a:t>
            </a:r>
          </a:p>
          <a:p>
            <a:pPr lvl="2">
              <a:lnSpc>
                <a:spcPct val="150000"/>
              </a:lnSpc>
              <a:buClrTx/>
            </a:pPr>
            <a:r>
              <a:rPr lang="cs-CZ" sz="900" b="0" dirty="0">
                <a:latin typeface="Arial" panose="020B0604020202020204" pitchFamily="34" charset="0"/>
                <a:cs typeface="Arial" panose="020B0604020202020204" pitchFamily="34" charset="0"/>
              </a:rPr>
              <a:t>N = 150 (n=75 CAWI + n=75 CATI)</a:t>
            </a:r>
          </a:p>
          <a:p>
            <a:pPr lvl="2">
              <a:lnSpc>
                <a:spcPct val="150000"/>
              </a:lnSpc>
              <a:buClrTx/>
            </a:pPr>
            <a:r>
              <a:rPr lang="cs-CZ" sz="900" b="0" dirty="0">
                <a:latin typeface="Arial" panose="020B0604020202020204" pitchFamily="34" charset="0"/>
                <a:cs typeface="Arial" panose="020B0604020202020204" pitchFamily="34" charset="0"/>
              </a:rPr>
              <a:t>muži-ženy (40:60 %)</a:t>
            </a:r>
          </a:p>
          <a:p>
            <a:pPr lvl="2">
              <a:lnSpc>
                <a:spcPct val="150000"/>
              </a:lnSpc>
              <a:buClrTx/>
            </a:pPr>
            <a:r>
              <a:rPr lang="cs-CZ" sz="900" b="0" dirty="0">
                <a:latin typeface="Arial" panose="020B0604020202020204" pitchFamily="34" charset="0"/>
                <a:cs typeface="Arial" panose="020B0604020202020204" pitchFamily="34" charset="0"/>
              </a:rPr>
              <a:t>vzdělání nižší, vyšší (44:55 %)</a:t>
            </a:r>
          </a:p>
          <a:p>
            <a:pPr marL="0" lvl="1" indent="0">
              <a:lnSpc>
                <a:spcPct val="150000"/>
              </a:lnSpc>
              <a:buClrTx/>
              <a:buNone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2.  Posluchači stanic </a:t>
            </a:r>
            <a:r>
              <a:rPr lang="cs-CZ" sz="900" dirty="0" err="1">
                <a:latin typeface="Arial" panose="020B0604020202020204" pitchFamily="34" charset="0"/>
                <a:cs typeface="Arial" panose="020B0604020202020204" pitchFamily="34" charset="0"/>
              </a:rPr>
              <a:t>ČRo</a:t>
            </a: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 ve věku 80 a více let (</a:t>
            </a:r>
            <a:r>
              <a:rPr lang="cs-CZ" sz="900" dirty="0" err="1">
                <a:latin typeface="Arial" panose="020B0604020202020204" pitchFamily="34" charset="0"/>
                <a:cs typeface="Arial" panose="020B0604020202020204" pitchFamily="34" charset="0"/>
              </a:rPr>
              <a:t>ČRo</a:t>
            </a: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 min. 3x týdně)</a:t>
            </a:r>
          </a:p>
          <a:p>
            <a:pPr lvl="2">
              <a:lnSpc>
                <a:spcPct val="150000"/>
              </a:lnSpc>
            </a:pPr>
            <a:r>
              <a:rPr lang="cs-CZ" sz="900" b="0" dirty="0">
                <a:latin typeface="Arial" panose="020B0604020202020204" pitchFamily="34" charset="0"/>
                <a:cs typeface="Arial" panose="020B0604020202020204" pitchFamily="34" charset="0"/>
              </a:rPr>
              <a:t>N = 100 (výhradně CATI)</a:t>
            </a:r>
          </a:p>
          <a:p>
            <a:pPr lvl="2">
              <a:lnSpc>
                <a:spcPct val="150000"/>
              </a:lnSpc>
            </a:pPr>
            <a:r>
              <a:rPr lang="cs-CZ" sz="900" b="0" dirty="0">
                <a:latin typeface="Arial" panose="020B0604020202020204" pitchFamily="34" charset="0"/>
                <a:cs typeface="Arial" panose="020B0604020202020204" pitchFamily="34" charset="0"/>
              </a:rPr>
              <a:t>muži-ženy (33:66 %)</a:t>
            </a:r>
          </a:p>
          <a:p>
            <a:pPr lvl="2">
              <a:lnSpc>
                <a:spcPct val="150000"/>
              </a:lnSpc>
            </a:pPr>
            <a:r>
              <a:rPr lang="cs-CZ" sz="900" b="0" dirty="0">
                <a:latin typeface="Arial" panose="020B0604020202020204" pitchFamily="34" charset="0"/>
                <a:cs typeface="Arial" panose="020B0604020202020204" pitchFamily="34" charset="0"/>
              </a:rPr>
              <a:t>vzdělání nižší, vyšší (50:50)</a:t>
            </a:r>
          </a:p>
          <a:p>
            <a:pPr>
              <a:lnSpc>
                <a:spcPct val="150000"/>
              </a:lnSpc>
            </a:pPr>
            <a:endParaRPr lang="cs-CZ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Detaily </a:t>
            </a:r>
            <a:r>
              <a:rPr lang="cs-CZ" sz="900" b="1" dirty="0">
                <a:latin typeface="Arial" panose="020B0604020202020204" pitchFamily="34" charset="0"/>
                <a:cs typeface="Arial" panose="020B0604020202020204" pitchFamily="34" charset="0"/>
              </a:rPr>
              <a:t>terénního šetření</a:t>
            </a:r>
          </a:p>
          <a:p>
            <a:pPr lvl="1">
              <a:lnSpc>
                <a:spcPct val="150000"/>
              </a:lnSpc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CATI telefonické + CAWI internetové dotazování</a:t>
            </a:r>
          </a:p>
          <a:p>
            <a:pPr lvl="1">
              <a:lnSpc>
                <a:spcPct val="150000"/>
              </a:lnSpc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Počet realizovaných rozhovorů: 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</a:p>
          <a:p>
            <a:pPr lvl="1">
              <a:lnSpc>
                <a:spcPct val="150000"/>
              </a:lnSpc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Termín sběru dat: 5. 5. – 12. 05. 2021</a:t>
            </a:r>
          </a:p>
          <a:p>
            <a:pPr lvl="1">
              <a:lnSpc>
                <a:spcPct val="150000"/>
              </a:lnSpc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Data: nevážená</a:t>
            </a:r>
            <a:b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i="1" dirty="0" smtClean="0">
                <a:solidFill>
                  <a:srgbClr val="2D292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900" i="1" dirty="0">
                <a:solidFill>
                  <a:srgbClr val="2D292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 byly použity právně volné obrázky z pixabay.com.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22007" y="1693135"/>
          <a:ext cx="3971926" cy="393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Parametry výzkumu</a:t>
            </a:r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>
          <a:xfrm>
            <a:off x="5693497" y="1473844"/>
            <a:ext cx="2579555" cy="2192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971C54"/>
              </a:buClr>
            </a:pPr>
            <a:r>
              <a:rPr lang="cs-CZ" sz="1050" b="1" dirty="0">
                <a:solidFill>
                  <a:srgbClr val="2D292A"/>
                </a:solidFill>
              </a:rPr>
              <a:t>Struktura</a:t>
            </a:r>
            <a:r>
              <a:rPr lang="cs-CZ" sz="1050" dirty="0">
                <a:solidFill>
                  <a:srgbClr val="2D292A"/>
                </a:solidFill>
              </a:rPr>
              <a:t> </a:t>
            </a:r>
            <a:r>
              <a:rPr lang="cs-CZ" sz="1050" b="1" dirty="0">
                <a:solidFill>
                  <a:srgbClr val="2D292A"/>
                </a:solidFill>
              </a:rPr>
              <a:t>vzorku</a:t>
            </a:r>
          </a:p>
        </p:txBody>
      </p:sp>
      <p:sp>
        <p:nvSpPr>
          <p:cNvPr id="9" name="Freeform 201"/>
          <p:cNvSpPr>
            <a:spLocks noChangeAspect="1" noEditPoints="1"/>
          </p:cNvSpPr>
          <p:nvPr/>
        </p:nvSpPr>
        <p:spPr bwMode="auto">
          <a:xfrm>
            <a:off x="404384" y="1345364"/>
            <a:ext cx="476250" cy="476250"/>
          </a:xfrm>
          <a:custGeom>
            <a:avLst/>
            <a:gdLst>
              <a:gd name="T0" fmla="*/ 160 w 320"/>
              <a:gd name="T1" fmla="*/ 27 h 320"/>
              <a:gd name="T2" fmla="*/ 293 w 320"/>
              <a:gd name="T3" fmla="*/ 160 h 320"/>
              <a:gd name="T4" fmla="*/ 160 w 320"/>
              <a:gd name="T5" fmla="*/ 293 h 320"/>
              <a:gd name="T6" fmla="*/ 27 w 320"/>
              <a:gd name="T7" fmla="*/ 160 h 320"/>
              <a:gd name="T8" fmla="*/ 160 w 320"/>
              <a:gd name="T9" fmla="*/ 27 h 320"/>
              <a:gd name="T10" fmla="*/ 160 w 320"/>
              <a:gd name="T11" fmla="*/ 0 h 320"/>
              <a:gd name="T12" fmla="*/ 0 w 320"/>
              <a:gd name="T13" fmla="*/ 160 h 320"/>
              <a:gd name="T14" fmla="*/ 160 w 320"/>
              <a:gd name="T15" fmla="*/ 320 h 320"/>
              <a:gd name="T16" fmla="*/ 320 w 320"/>
              <a:gd name="T17" fmla="*/ 160 h 320"/>
              <a:gd name="T18" fmla="*/ 160 w 320"/>
              <a:gd name="T19" fmla="*/ 0 h 320"/>
              <a:gd name="T20" fmla="*/ 181 w 320"/>
              <a:gd name="T21" fmla="*/ 126 h 320"/>
              <a:gd name="T22" fmla="*/ 160 w 320"/>
              <a:gd name="T23" fmla="*/ 53 h 320"/>
              <a:gd name="T24" fmla="*/ 139 w 320"/>
              <a:gd name="T25" fmla="*/ 126 h 320"/>
              <a:gd name="T26" fmla="*/ 125 w 320"/>
              <a:gd name="T27" fmla="*/ 141 h 320"/>
              <a:gd name="T28" fmla="*/ 53 w 320"/>
              <a:gd name="T29" fmla="*/ 160 h 320"/>
              <a:gd name="T30" fmla="*/ 125 w 320"/>
              <a:gd name="T31" fmla="*/ 179 h 320"/>
              <a:gd name="T32" fmla="*/ 139 w 320"/>
              <a:gd name="T33" fmla="*/ 194 h 320"/>
              <a:gd name="T34" fmla="*/ 160 w 320"/>
              <a:gd name="T35" fmla="*/ 267 h 320"/>
              <a:gd name="T36" fmla="*/ 182 w 320"/>
              <a:gd name="T37" fmla="*/ 194 h 320"/>
              <a:gd name="T38" fmla="*/ 195 w 320"/>
              <a:gd name="T39" fmla="*/ 179 h 320"/>
              <a:gd name="T40" fmla="*/ 267 w 320"/>
              <a:gd name="T41" fmla="*/ 160 h 320"/>
              <a:gd name="T42" fmla="*/ 195 w 320"/>
              <a:gd name="T43" fmla="*/ 141 h 320"/>
              <a:gd name="T44" fmla="*/ 181 w 320"/>
              <a:gd name="T45" fmla="*/ 126 h 320"/>
              <a:gd name="T46" fmla="*/ 160 w 320"/>
              <a:gd name="T47" fmla="*/ 180 h 320"/>
              <a:gd name="T48" fmla="*/ 140 w 320"/>
              <a:gd name="T49" fmla="*/ 160 h 320"/>
              <a:gd name="T50" fmla="*/ 160 w 320"/>
              <a:gd name="T51" fmla="*/ 140 h 320"/>
              <a:gd name="T52" fmla="*/ 180 w 320"/>
              <a:gd name="T53" fmla="*/ 160 h 320"/>
              <a:gd name="T54" fmla="*/ 160 w 320"/>
              <a:gd name="T55" fmla="*/ 180 h 320"/>
              <a:gd name="T56" fmla="*/ 230 w 320"/>
              <a:gd name="T57" fmla="*/ 230 h 320"/>
              <a:gd name="T58" fmla="*/ 196 w 320"/>
              <a:gd name="T59" fmla="*/ 208 h 320"/>
              <a:gd name="T60" fmla="*/ 208 w 320"/>
              <a:gd name="T61" fmla="*/ 196 h 320"/>
              <a:gd name="T62" fmla="*/ 230 w 320"/>
              <a:gd name="T63" fmla="*/ 230 h 320"/>
              <a:gd name="T64" fmla="*/ 195 w 320"/>
              <a:gd name="T65" fmla="*/ 111 h 320"/>
              <a:gd name="T66" fmla="*/ 230 w 320"/>
              <a:gd name="T67" fmla="*/ 90 h 320"/>
              <a:gd name="T68" fmla="*/ 209 w 320"/>
              <a:gd name="T69" fmla="*/ 125 h 320"/>
              <a:gd name="T70" fmla="*/ 195 w 320"/>
              <a:gd name="T71" fmla="*/ 111 h 320"/>
              <a:gd name="T72" fmla="*/ 125 w 320"/>
              <a:gd name="T73" fmla="*/ 209 h 320"/>
              <a:gd name="T74" fmla="*/ 90 w 320"/>
              <a:gd name="T75" fmla="*/ 230 h 320"/>
              <a:gd name="T76" fmla="*/ 111 w 320"/>
              <a:gd name="T77" fmla="*/ 195 h 320"/>
              <a:gd name="T78" fmla="*/ 125 w 320"/>
              <a:gd name="T79" fmla="*/ 209 h 320"/>
              <a:gd name="T80" fmla="*/ 112 w 320"/>
              <a:gd name="T81" fmla="*/ 124 h 320"/>
              <a:gd name="T82" fmla="*/ 90 w 320"/>
              <a:gd name="T83" fmla="*/ 90 h 320"/>
              <a:gd name="T84" fmla="*/ 124 w 320"/>
              <a:gd name="T85" fmla="*/ 112 h 320"/>
              <a:gd name="T86" fmla="*/ 112 w 320"/>
              <a:gd name="T87" fmla="*/ 12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0" h="320">
                <a:moveTo>
                  <a:pt x="160" y="27"/>
                </a:moveTo>
                <a:cubicBezTo>
                  <a:pt x="234" y="27"/>
                  <a:pt x="293" y="86"/>
                  <a:pt x="293" y="160"/>
                </a:cubicBezTo>
                <a:cubicBezTo>
                  <a:pt x="293" y="234"/>
                  <a:pt x="234" y="293"/>
                  <a:pt x="160" y="293"/>
                </a:cubicBezTo>
                <a:cubicBezTo>
                  <a:pt x="86" y="293"/>
                  <a:pt x="27" y="234"/>
                  <a:pt x="27" y="160"/>
                </a:cubicBezTo>
                <a:cubicBezTo>
                  <a:pt x="27" y="86"/>
                  <a:pt x="86" y="27"/>
                  <a:pt x="160" y="27"/>
                </a:cubicBezTo>
                <a:close/>
                <a:moveTo>
                  <a:pt x="160" y="0"/>
                </a:moveTo>
                <a:cubicBezTo>
                  <a:pt x="72" y="0"/>
                  <a:pt x="0" y="72"/>
                  <a:pt x="0" y="160"/>
                </a:cubicBezTo>
                <a:cubicBezTo>
                  <a:pt x="0" y="248"/>
                  <a:pt x="72" y="320"/>
                  <a:pt x="160" y="320"/>
                </a:cubicBezTo>
                <a:cubicBezTo>
                  <a:pt x="248" y="320"/>
                  <a:pt x="320" y="248"/>
                  <a:pt x="320" y="160"/>
                </a:cubicBezTo>
                <a:cubicBezTo>
                  <a:pt x="320" y="72"/>
                  <a:pt x="248" y="0"/>
                  <a:pt x="160" y="0"/>
                </a:cubicBezTo>
                <a:close/>
                <a:moveTo>
                  <a:pt x="181" y="126"/>
                </a:moveTo>
                <a:lnTo>
                  <a:pt x="160" y="53"/>
                </a:lnTo>
                <a:lnTo>
                  <a:pt x="139" y="126"/>
                </a:lnTo>
                <a:cubicBezTo>
                  <a:pt x="133" y="130"/>
                  <a:pt x="128" y="135"/>
                  <a:pt x="125" y="141"/>
                </a:cubicBezTo>
                <a:lnTo>
                  <a:pt x="53" y="160"/>
                </a:lnTo>
                <a:lnTo>
                  <a:pt x="125" y="179"/>
                </a:lnTo>
                <a:cubicBezTo>
                  <a:pt x="128" y="185"/>
                  <a:pt x="133" y="190"/>
                  <a:pt x="139" y="194"/>
                </a:cubicBezTo>
                <a:lnTo>
                  <a:pt x="160" y="267"/>
                </a:lnTo>
                <a:lnTo>
                  <a:pt x="182" y="194"/>
                </a:lnTo>
                <a:cubicBezTo>
                  <a:pt x="187" y="190"/>
                  <a:pt x="192" y="185"/>
                  <a:pt x="195" y="179"/>
                </a:cubicBezTo>
                <a:lnTo>
                  <a:pt x="267" y="160"/>
                </a:lnTo>
                <a:lnTo>
                  <a:pt x="195" y="141"/>
                </a:lnTo>
                <a:cubicBezTo>
                  <a:pt x="192" y="135"/>
                  <a:pt x="187" y="130"/>
                  <a:pt x="181" y="126"/>
                </a:cubicBezTo>
                <a:close/>
                <a:moveTo>
                  <a:pt x="160" y="180"/>
                </a:moveTo>
                <a:cubicBezTo>
                  <a:pt x="149" y="180"/>
                  <a:pt x="140" y="171"/>
                  <a:pt x="140" y="160"/>
                </a:cubicBezTo>
                <a:cubicBezTo>
                  <a:pt x="140" y="149"/>
                  <a:pt x="149" y="140"/>
                  <a:pt x="160" y="140"/>
                </a:cubicBezTo>
                <a:cubicBezTo>
                  <a:pt x="171" y="140"/>
                  <a:pt x="180" y="149"/>
                  <a:pt x="180" y="160"/>
                </a:cubicBezTo>
                <a:cubicBezTo>
                  <a:pt x="180" y="171"/>
                  <a:pt x="171" y="180"/>
                  <a:pt x="160" y="180"/>
                </a:cubicBezTo>
                <a:close/>
                <a:moveTo>
                  <a:pt x="230" y="230"/>
                </a:moveTo>
                <a:lnTo>
                  <a:pt x="196" y="208"/>
                </a:lnTo>
                <a:cubicBezTo>
                  <a:pt x="200" y="205"/>
                  <a:pt x="205" y="200"/>
                  <a:pt x="208" y="196"/>
                </a:cubicBezTo>
                <a:lnTo>
                  <a:pt x="230" y="230"/>
                </a:lnTo>
                <a:close/>
                <a:moveTo>
                  <a:pt x="195" y="111"/>
                </a:moveTo>
                <a:lnTo>
                  <a:pt x="230" y="90"/>
                </a:lnTo>
                <a:lnTo>
                  <a:pt x="209" y="125"/>
                </a:lnTo>
                <a:cubicBezTo>
                  <a:pt x="205" y="120"/>
                  <a:pt x="200" y="115"/>
                  <a:pt x="195" y="111"/>
                </a:cubicBezTo>
                <a:close/>
                <a:moveTo>
                  <a:pt x="125" y="209"/>
                </a:moveTo>
                <a:lnTo>
                  <a:pt x="90" y="230"/>
                </a:lnTo>
                <a:lnTo>
                  <a:pt x="111" y="195"/>
                </a:lnTo>
                <a:cubicBezTo>
                  <a:pt x="115" y="200"/>
                  <a:pt x="120" y="205"/>
                  <a:pt x="125" y="209"/>
                </a:cubicBezTo>
                <a:close/>
                <a:moveTo>
                  <a:pt x="112" y="124"/>
                </a:moveTo>
                <a:lnTo>
                  <a:pt x="90" y="90"/>
                </a:lnTo>
                <a:lnTo>
                  <a:pt x="124" y="112"/>
                </a:lnTo>
                <a:cubicBezTo>
                  <a:pt x="120" y="115"/>
                  <a:pt x="115" y="120"/>
                  <a:pt x="112" y="124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>
              <a:solidFill>
                <a:srgbClr val="2D292A"/>
              </a:solidFill>
            </a:endParaRPr>
          </a:p>
        </p:txBody>
      </p:sp>
      <p:sp>
        <p:nvSpPr>
          <p:cNvPr id="10" name="Freeform 500"/>
          <p:cNvSpPr>
            <a:spLocks noChangeAspect="1" noEditPoints="1"/>
          </p:cNvSpPr>
          <p:nvPr/>
        </p:nvSpPr>
        <p:spPr bwMode="auto">
          <a:xfrm>
            <a:off x="449867" y="2373845"/>
            <a:ext cx="476250" cy="397061"/>
          </a:xfrm>
          <a:custGeom>
            <a:avLst/>
            <a:gdLst>
              <a:gd name="T0" fmla="*/ 1280 w 5120"/>
              <a:gd name="T1" fmla="*/ 2128 h 4256"/>
              <a:gd name="T2" fmla="*/ 2128 w 5120"/>
              <a:gd name="T3" fmla="*/ 2976 h 4256"/>
              <a:gd name="T4" fmla="*/ 2944 w 5120"/>
              <a:gd name="T5" fmla="*/ 2400 h 4256"/>
              <a:gd name="T6" fmla="*/ 3408 w 5120"/>
              <a:gd name="T7" fmla="*/ 2128 h 4256"/>
              <a:gd name="T8" fmla="*/ 3408 w 5120"/>
              <a:gd name="T9" fmla="*/ 2128 h 4256"/>
              <a:gd name="T10" fmla="*/ 2128 w 5120"/>
              <a:gd name="T11" fmla="*/ 3408 h 4256"/>
              <a:gd name="T12" fmla="*/ 848 w 5120"/>
              <a:gd name="T13" fmla="*/ 2128 h 4256"/>
              <a:gd name="T14" fmla="*/ 2128 w 5120"/>
              <a:gd name="T15" fmla="*/ 848 h 4256"/>
              <a:gd name="T16" fmla="*/ 2768 w 5120"/>
              <a:gd name="T17" fmla="*/ 1024 h 4256"/>
              <a:gd name="T18" fmla="*/ 2304 w 5120"/>
              <a:gd name="T19" fmla="*/ 1296 h 4256"/>
              <a:gd name="T20" fmla="*/ 2128 w 5120"/>
              <a:gd name="T21" fmla="*/ 1280 h 4256"/>
              <a:gd name="T22" fmla="*/ 1280 w 5120"/>
              <a:gd name="T23" fmla="*/ 2128 h 4256"/>
              <a:gd name="T24" fmla="*/ 2128 w 5120"/>
              <a:gd name="T25" fmla="*/ 1696 h 4256"/>
              <a:gd name="T26" fmla="*/ 1712 w 5120"/>
              <a:gd name="T27" fmla="*/ 2128 h 4256"/>
              <a:gd name="T28" fmla="*/ 2128 w 5120"/>
              <a:gd name="T29" fmla="*/ 2560 h 4256"/>
              <a:gd name="T30" fmla="*/ 2560 w 5120"/>
              <a:gd name="T31" fmla="*/ 2128 h 4256"/>
              <a:gd name="T32" fmla="*/ 2560 w 5120"/>
              <a:gd name="T33" fmla="*/ 2128 h 4256"/>
              <a:gd name="T34" fmla="*/ 3280 w 5120"/>
              <a:gd name="T35" fmla="*/ 1712 h 4256"/>
              <a:gd name="T36" fmla="*/ 4064 w 5120"/>
              <a:gd name="T37" fmla="*/ 1744 h 4256"/>
              <a:gd name="T38" fmla="*/ 5120 w 5120"/>
              <a:gd name="T39" fmla="*/ 1136 h 4256"/>
              <a:gd name="T40" fmla="*/ 4448 w 5120"/>
              <a:gd name="T41" fmla="*/ 800 h 4256"/>
              <a:gd name="T42" fmla="*/ 4480 w 5120"/>
              <a:gd name="T43" fmla="*/ 16 h 4256"/>
              <a:gd name="T44" fmla="*/ 3424 w 5120"/>
              <a:gd name="T45" fmla="*/ 640 h 4256"/>
              <a:gd name="T46" fmla="*/ 3056 w 5120"/>
              <a:gd name="T47" fmla="*/ 1344 h 4256"/>
              <a:gd name="T48" fmla="*/ 2336 w 5120"/>
              <a:gd name="T49" fmla="*/ 1760 h 4256"/>
              <a:gd name="T50" fmla="*/ 2128 w 5120"/>
              <a:gd name="T51" fmla="*/ 1696 h 4256"/>
              <a:gd name="T52" fmla="*/ 3840 w 5120"/>
              <a:gd name="T53" fmla="*/ 2112 h 4256"/>
              <a:gd name="T54" fmla="*/ 3840 w 5120"/>
              <a:gd name="T55" fmla="*/ 2128 h 4256"/>
              <a:gd name="T56" fmla="*/ 2128 w 5120"/>
              <a:gd name="T57" fmla="*/ 3840 h 4256"/>
              <a:gd name="T58" fmla="*/ 432 w 5120"/>
              <a:gd name="T59" fmla="*/ 2128 h 4256"/>
              <a:gd name="T60" fmla="*/ 2128 w 5120"/>
              <a:gd name="T61" fmla="*/ 416 h 4256"/>
              <a:gd name="T62" fmla="*/ 2992 w 5120"/>
              <a:gd name="T63" fmla="*/ 656 h 4256"/>
              <a:gd name="T64" fmla="*/ 3024 w 5120"/>
              <a:gd name="T65" fmla="*/ 192 h 4256"/>
              <a:gd name="T66" fmla="*/ 2128 w 5120"/>
              <a:gd name="T67" fmla="*/ 0 h 4256"/>
              <a:gd name="T68" fmla="*/ 0 w 5120"/>
              <a:gd name="T69" fmla="*/ 2128 h 4256"/>
              <a:gd name="T70" fmla="*/ 2128 w 5120"/>
              <a:gd name="T71" fmla="*/ 4256 h 4256"/>
              <a:gd name="T72" fmla="*/ 4256 w 5120"/>
              <a:gd name="T73" fmla="*/ 2304 h 4256"/>
              <a:gd name="T74" fmla="*/ 3840 w 5120"/>
              <a:gd name="T75" fmla="*/ 2112 h 4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0" h="4256">
                <a:moveTo>
                  <a:pt x="1280" y="2128"/>
                </a:moveTo>
                <a:cubicBezTo>
                  <a:pt x="1280" y="2592"/>
                  <a:pt x="1664" y="2976"/>
                  <a:pt x="2128" y="2976"/>
                </a:cubicBezTo>
                <a:cubicBezTo>
                  <a:pt x="2512" y="2976"/>
                  <a:pt x="2832" y="2736"/>
                  <a:pt x="2944" y="2400"/>
                </a:cubicBezTo>
                <a:lnTo>
                  <a:pt x="3408" y="2128"/>
                </a:lnTo>
                <a:lnTo>
                  <a:pt x="3408" y="2128"/>
                </a:lnTo>
                <a:cubicBezTo>
                  <a:pt x="3408" y="2832"/>
                  <a:pt x="2848" y="3408"/>
                  <a:pt x="2128" y="3408"/>
                </a:cubicBezTo>
                <a:cubicBezTo>
                  <a:pt x="1424" y="3408"/>
                  <a:pt x="848" y="2832"/>
                  <a:pt x="848" y="2128"/>
                </a:cubicBezTo>
                <a:cubicBezTo>
                  <a:pt x="848" y="1424"/>
                  <a:pt x="1424" y="848"/>
                  <a:pt x="2128" y="848"/>
                </a:cubicBezTo>
                <a:cubicBezTo>
                  <a:pt x="2368" y="848"/>
                  <a:pt x="2576" y="912"/>
                  <a:pt x="2768" y="1024"/>
                </a:cubicBezTo>
                <a:lnTo>
                  <a:pt x="2304" y="1296"/>
                </a:lnTo>
                <a:cubicBezTo>
                  <a:pt x="2240" y="1280"/>
                  <a:pt x="2192" y="1280"/>
                  <a:pt x="2128" y="1280"/>
                </a:cubicBezTo>
                <a:cubicBezTo>
                  <a:pt x="1664" y="1280"/>
                  <a:pt x="1280" y="1664"/>
                  <a:pt x="1280" y="2128"/>
                </a:cubicBezTo>
                <a:close/>
                <a:moveTo>
                  <a:pt x="2128" y="1696"/>
                </a:moveTo>
                <a:cubicBezTo>
                  <a:pt x="1904" y="1696"/>
                  <a:pt x="1712" y="1888"/>
                  <a:pt x="1712" y="2128"/>
                </a:cubicBezTo>
                <a:cubicBezTo>
                  <a:pt x="1712" y="2368"/>
                  <a:pt x="1904" y="2560"/>
                  <a:pt x="2128" y="2560"/>
                </a:cubicBezTo>
                <a:cubicBezTo>
                  <a:pt x="2368" y="2560"/>
                  <a:pt x="2560" y="2368"/>
                  <a:pt x="2560" y="2128"/>
                </a:cubicBezTo>
                <a:lnTo>
                  <a:pt x="2560" y="2128"/>
                </a:lnTo>
                <a:lnTo>
                  <a:pt x="3280" y="1712"/>
                </a:lnTo>
                <a:cubicBezTo>
                  <a:pt x="3488" y="1584"/>
                  <a:pt x="3856" y="1632"/>
                  <a:pt x="4064" y="1744"/>
                </a:cubicBezTo>
                <a:lnTo>
                  <a:pt x="5120" y="1136"/>
                </a:lnTo>
                <a:lnTo>
                  <a:pt x="4448" y="800"/>
                </a:lnTo>
                <a:lnTo>
                  <a:pt x="4480" y="16"/>
                </a:lnTo>
                <a:lnTo>
                  <a:pt x="3424" y="640"/>
                </a:lnTo>
                <a:cubicBezTo>
                  <a:pt x="3408" y="880"/>
                  <a:pt x="3264" y="1216"/>
                  <a:pt x="3056" y="1344"/>
                </a:cubicBezTo>
                <a:lnTo>
                  <a:pt x="2336" y="1760"/>
                </a:lnTo>
                <a:cubicBezTo>
                  <a:pt x="2288" y="1728"/>
                  <a:pt x="2208" y="1696"/>
                  <a:pt x="2128" y="1696"/>
                </a:cubicBezTo>
                <a:close/>
                <a:moveTo>
                  <a:pt x="3840" y="2112"/>
                </a:moveTo>
                <a:lnTo>
                  <a:pt x="3840" y="2128"/>
                </a:lnTo>
                <a:cubicBezTo>
                  <a:pt x="3840" y="3072"/>
                  <a:pt x="3072" y="3840"/>
                  <a:pt x="2128" y="3840"/>
                </a:cubicBezTo>
                <a:cubicBezTo>
                  <a:pt x="1200" y="3840"/>
                  <a:pt x="432" y="3072"/>
                  <a:pt x="432" y="2128"/>
                </a:cubicBezTo>
                <a:cubicBezTo>
                  <a:pt x="432" y="1184"/>
                  <a:pt x="1200" y="416"/>
                  <a:pt x="2128" y="416"/>
                </a:cubicBezTo>
                <a:cubicBezTo>
                  <a:pt x="2448" y="416"/>
                  <a:pt x="2736" y="512"/>
                  <a:pt x="2992" y="656"/>
                </a:cubicBezTo>
                <a:cubicBezTo>
                  <a:pt x="3072" y="528"/>
                  <a:pt x="3088" y="336"/>
                  <a:pt x="3024" y="192"/>
                </a:cubicBezTo>
                <a:cubicBezTo>
                  <a:pt x="2752" y="64"/>
                  <a:pt x="2448" y="0"/>
                  <a:pt x="2128" y="0"/>
                </a:cubicBezTo>
                <a:cubicBezTo>
                  <a:pt x="960" y="0"/>
                  <a:pt x="0" y="944"/>
                  <a:pt x="0" y="2128"/>
                </a:cubicBezTo>
                <a:cubicBezTo>
                  <a:pt x="0" y="3312"/>
                  <a:pt x="960" y="4256"/>
                  <a:pt x="2128" y="4256"/>
                </a:cubicBezTo>
                <a:cubicBezTo>
                  <a:pt x="3248" y="4256"/>
                  <a:pt x="4160" y="3408"/>
                  <a:pt x="4256" y="2304"/>
                </a:cubicBezTo>
                <a:cubicBezTo>
                  <a:pt x="4192" y="2208"/>
                  <a:pt x="4032" y="2080"/>
                  <a:pt x="3840" y="2112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>
              <a:solidFill>
                <a:srgbClr val="2D292A"/>
              </a:solidFill>
            </a:endParaRPr>
          </a:p>
        </p:txBody>
      </p:sp>
      <p:sp>
        <p:nvSpPr>
          <p:cNvPr id="11" name="Freeform 94"/>
          <p:cNvSpPr>
            <a:spLocks noChangeAspect="1" noEditPoints="1"/>
          </p:cNvSpPr>
          <p:nvPr/>
        </p:nvSpPr>
        <p:spPr bwMode="auto">
          <a:xfrm>
            <a:off x="449867" y="4437112"/>
            <a:ext cx="476250" cy="435745"/>
          </a:xfrm>
          <a:custGeom>
            <a:avLst/>
            <a:gdLst>
              <a:gd name="T0" fmla="*/ 233 w 320"/>
              <a:gd name="T1" fmla="*/ 153 h 293"/>
              <a:gd name="T2" fmla="*/ 300 w 320"/>
              <a:gd name="T3" fmla="*/ 206 h 293"/>
              <a:gd name="T4" fmla="*/ 285 w 320"/>
              <a:gd name="T5" fmla="*/ 240 h 293"/>
              <a:gd name="T6" fmla="*/ 287 w 320"/>
              <a:gd name="T7" fmla="*/ 264 h 293"/>
              <a:gd name="T8" fmla="*/ 265 w 320"/>
              <a:gd name="T9" fmla="*/ 254 h 293"/>
              <a:gd name="T10" fmla="*/ 232 w 320"/>
              <a:gd name="T11" fmla="*/ 259 h 293"/>
              <a:gd name="T12" fmla="*/ 165 w 320"/>
              <a:gd name="T13" fmla="*/ 206 h 293"/>
              <a:gd name="T14" fmla="*/ 233 w 320"/>
              <a:gd name="T15" fmla="*/ 153 h 293"/>
              <a:gd name="T16" fmla="*/ 233 w 320"/>
              <a:gd name="T17" fmla="*/ 133 h 293"/>
              <a:gd name="T18" fmla="*/ 145 w 320"/>
              <a:gd name="T19" fmla="*/ 206 h 293"/>
              <a:gd name="T20" fmla="*/ 232 w 320"/>
              <a:gd name="T21" fmla="*/ 279 h 293"/>
              <a:gd name="T22" fmla="*/ 262 w 320"/>
              <a:gd name="T23" fmla="*/ 275 h 293"/>
              <a:gd name="T24" fmla="*/ 320 w 320"/>
              <a:gd name="T25" fmla="*/ 293 h 293"/>
              <a:gd name="T26" fmla="*/ 305 w 320"/>
              <a:gd name="T27" fmla="*/ 247 h 293"/>
              <a:gd name="T28" fmla="*/ 320 w 320"/>
              <a:gd name="T29" fmla="*/ 206 h 293"/>
              <a:gd name="T30" fmla="*/ 233 w 320"/>
              <a:gd name="T31" fmla="*/ 133 h 293"/>
              <a:gd name="T32" fmla="*/ 120 w 320"/>
              <a:gd name="T33" fmla="*/ 195 h 293"/>
              <a:gd name="T34" fmla="*/ 85 w 320"/>
              <a:gd name="T35" fmla="*/ 188 h 293"/>
              <a:gd name="T36" fmla="*/ 45 w 320"/>
              <a:gd name="T37" fmla="*/ 206 h 293"/>
              <a:gd name="T38" fmla="*/ 49 w 320"/>
              <a:gd name="T39" fmla="*/ 164 h 293"/>
              <a:gd name="T40" fmla="*/ 27 w 320"/>
              <a:gd name="T41" fmla="*/ 111 h 293"/>
              <a:gd name="T42" fmla="*/ 133 w 320"/>
              <a:gd name="T43" fmla="*/ 27 h 293"/>
              <a:gd name="T44" fmla="*/ 240 w 320"/>
              <a:gd name="T45" fmla="*/ 107 h 293"/>
              <a:gd name="T46" fmla="*/ 267 w 320"/>
              <a:gd name="T47" fmla="*/ 111 h 293"/>
              <a:gd name="T48" fmla="*/ 133 w 320"/>
              <a:gd name="T49" fmla="*/ 0 h 293"/>
              <a:gd name="T50" fmla="*/ 0 w 320"/>
              <a:gd name="T51" fmla="*/ 111 h 293"/>
              <a:gd name="T52" fmla="*/ 23 w 320"/>
              <a:gd name="T53" fmla="*/ 174 h 293"/>
              <a:gd name="T54" fmla="*/ 1 w 320"/>
              <a:gd name="T55" fmla="*/ 245 h 293"/>
              <a:gd name="T56" fmla="*/ 89 w 320"/>
              <a:gd name="T57" fmla="*/ 217 h 293"/>
              <a:gd name="T58" fmla="*/ 120 w 320"/>
              <a:gd name="T59" fmla="*/ 222 h 293"/>
              <a:gd name="T60" fmla="*/ 120 w 320"/>
              <a:gd name="T61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0" h="293">
                <a:moveTo>
                  <a:pt x="233" y="153"/>
                </a:moveTo>
                <a:cubicBezTo>
                  <a:pt x="270" y="153"/>
                  <a:pt x="300" y="177"/>
                  <a:pt x="300" y="206"/>
                </a:cubicBezTo>
                <a:cubicBezTo>
                  <a:pt x="300" y="221"/>
                  <a:pt x="294" y="229"/>
                  <a:pt x="285" y="240"/>
                </a:cubicBezTo>
                <a:cubicBezTo>
                  <a:pt x="285" y="249"/>
                  <a:pt x="285" y="254"/>
                  <a:pt x="287" y="264"/>
                </a:cubicBezTo>
                <a:cubicBezTo>
                  <a:pt x="275" y="260"/>
                  <a:pt x="274" y="259"/>
                  <a:pt x="265" y="254"/>
                </a:cubicBezTo>
                <a:cubicBezTo>
                  <a:pt x="253" y="256"/>
                  <a:pt x="245" y="259"/>
                  <a:pt x="232" y="259"/>
                </a:cubicBezTo>
                <a:cubicBezTo>
                  <a:pt x="191" y="259"/>
                  <a:pt x="165" y="231"/>
                  <a:pt x="165" y="206"/>
                </a:cubicBezTo>
                <a:cubicBezTo>
                  <a:pt x="165" y="177"/>
                  <a:pt x="196" y="153"/>
                  <a:pt x="233" y="153"/>
                </a:cubicBezTo>
                <a:close/>
                <a:moveTo>
                  <a:pt x="233" y="133"/>
                </a:moveTo>
                <a:cubicBezTo>
                  <a:pt x="187" y="133"/>
                  <a:pt x="145" y="164"/>
                  <a:pt x="145" y="206"/>
                </a:cubicBezTo>
                <a:cubicBezTo>
                  <a:pt x="145" y="243"/>
                  <a:pt x="181" y="279"/>
                  <a:pt x="232" y="279"/>
                </a:cubicBezTo>
                <a:cubicBezTo>
                  <a:pt x="241" y="279"/>
                  <a:pt x="251" y="277"/>
                  <a:pt x="262" y="275"/>
                </a:cubicBezTo>
                <a:cubicBezTo>
                  <a:pt x="274" y="282"/>
                  <a:pt x="301" y="290"/>
                  <a:pt x="320" y="293"/>
                </a:cubicBezTo>
                <a:cubicBezTo>
                  <a:pt x="313" y="279"/>
                  <a:pt x="305" y="260"/>
                  <a:pt x="305" y="247"/>
                </a:cubicBezTo>
                <a:cubicBezTo>
                  <a:pt x="315" y="236"/>
                  <a:pt x="320" y="221"/>
                  <a:pt x="320" y="206"/>
                </a:cubicBezTo>
                <a:cubicBezTo>
                  <a:pt x="320" y="164"/>
                  <a:pt x="279" y="133"/>
                  <a:pt x="233" y="133"/>
                </a:cubicBezTo>
                <a:close/>
                <a:moveTo>
                  <a:pt x="120" y="195"/>
                </a:moveTo>
                <a:cubicBezTo>
                  <a:pt x="104" y="193"/>
                  <a:pt x="98" y="191"/>
                  <a:pt x="85" y="188"/>
                </a:cubicBezTo>
                <a:cubicBezTo>
                  <a:pt x="72" y="196"/>
                  <a:pt x="68" y="199"/>
                  <a:pt x="45" y="206"/>
                </a:cubicBezTo>
                <a:cubicBezTo>
                  <a:pt x="50" y="186"/>
                  <a:pt x="50" y="177"/>
                  <a:pt x="49" y="164"/>
                </a:cubicBezTo>
                <a:cubicBezTo>
                  <a:pt x="38" y="151"/>
                  <a:pt x="27" y="136"/>
                  <a:pt x="27" y="111"/>
                </a:cubicBezTo>
                <a:cubicBezTo>
                  <a:pt x="27" y="65"/>
                  <a:pt x="75" y="27"/>
                  <a:pt x="133" y="27"/>
                </a:cubicBezTo>
                <a:cubicBezTo>
                  <a:pt x="190" y="27"/>
                  <a:pt x="237" y="62"/>
                  <a:pt x="240" y="107"/>
                </a:cubicBezTo>
                <a:cubicBezTo>
                  <a:pt x="249" y="107"/>
                  <a:pt x="258" y="109"/>
                  <a:pt x="267" y="111"/>
                </a:cubicBezTo>
                <a:cubicBezTo>
                  <a:pt x="266" y="47"/>
                  <a:pt x="203" y="0"/>
                  <a:pt x="133" y="0"/>
                </a:cubicBezTo>
                <a:cubicBezTo>
                  <a:pt x="63" y="0"/>
                  <a:pt x="0" y="47"/>
                  <a:pt x="0" y="111"/>
                </a:cubicBezTo>
                <a:cubicBezTo>
                  <a:pt x="0" y="134"/>
                  <a:pt x="8" y="157"/>
                  <a:pt x="23" y="174"/>
                </a:cubicBezTo>
                <a:cubicBezTo>
                  <a:pt x="23" y="194"/>
                  <a:pt x="11" y="224"/>
                  <a:pt x="1" y="245"/>
                </a:cubicBezTo>
                <a:cubicBezTo>
                  <a:pt x="29" y="240"/>
                  <a:pt x="71" y="228"/>
                  <a:pt x="89" y="217"/>
                </a:cubicBezTo>
                <a:cubicBezTo>
                  <a:pt x="100" y="219"/>
                  <a:pt x="110" y="221"/>
                  <a:pt x="120" y="222"/>
                </a:cubicBezTo>
                <a:cubicBezTo>
                  <a:pt x="119" y="212"/>
                  <a:pt x="118" y="204"/>
                  <a:pt x="120" y="195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>
              <a:solidFill>
                <a:srgbClr val="2D2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 zjištění výzkumu I.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90400" y="1052736"/>
            <a:ext cx="815806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cs-CZ" sz="2000" dirty="0"/>
              <a:t>Tři čtvrtiny seniorů poslouchají rozhlas celý týden včetně soboty a neděle. Polovina si zapíná rádio ráno mezi 6:00 a </a:t>
            </a:r>
            <a:r>
              <a:rPr lang="cs-CZ" sz="2000" dirty="0" smtClean="0"/>
              <a:t>8:00h. </a:t>
            </a:r>
            <a:r>
              <a:rPr lang="cs-CZ" sz="2000" b="1" dirty="0">
                <a:solidFill>
                  <a:schemeClr val="accent1"/>
                </a:solidFill>
              </a:rPr>
              <a:t>Nejvyšší poslech ve všední dny i o víkendu deklarují senioři dopoledne mezi 8:00 a </a:t>
            </a:r>
            <a:r>
              <a:rPr lang="cs-CZ" sz="2000" b="1" dirty="0" smtClean="0">
                <a:solidFill>
                  <a:schemeClr val="accent1"/>
                </a:solidFill>
              </a:rPr>
              <a:t>12:00h.</a:t>
            </a:r>
            <a:endParaRPr lang="cs-CZ" sz="2000" dirty="0" smtClean="0"/>
          </a:p>
          <a:p>
            <a:endParaRPr lang="cs-CZ" sz="20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cs-CZ" sz="2000" dirty="0"/>
              <a:t>Nejvíce dotázaných seniorů nejraději vzpomíná na písničky </a:t>
            </a:r>
            <a:r>
              <a:rPr lang="cs-CZ" sz="2000" dirty="0" smtClean="0"/>
              <a:t>z 60. let </a:t>
            </a:r>
            <a:r>
              <a:rPr lang="cs-CZ" sz="2000" dirty="0"/>
              <a:t>(52 %). Následují </a:t>
            </a:r>
            <a:r>
              <a:rPr lang="cs-CZ" sz="2000" dirty="0" smtClean="0"/>
              <a:t>70. léta </a:t>
            </a:r>
            <a:r>
              <a:rPr lang="cs-CZ" sz="2000" dirty="0"/>
              <a:t>(25 %). </a:t>
            </a:r>
            <a:r>
              <a:rPr lang="cs-CZ" sz="2000" b="1" dirty="0" smtClean="0">
                <a:solidFill>
                  <a:schemeClr val="accent1"/>
                </a:solidFill>
              </a:rPr>
              <a:t>U skupiny 80 let+ vítězí 60. </a:t>
            </a:r>
            <a:r>
              <a:rPr lang="cs-CZ" sz="2000" b="1" dirty="0">
                <a:solidFill>
                  <a:schemeClr val="accent1"/>
                </a:solidFill>
              </a:rPr>
              <a:t>léta</a:t>
            </a:r>
            <a:r>
              <a:rPr lang="cs-CZ" sz="2000" b="1" dirty="0" smtClean="0">
                <a:solidFill>
                  <a:schemeClr val="accent1"/>
                </a:solidFill>
              </a:rPr>
              <a:t>.</a:t>
            </a:r>
          </a:p>
          <a:p>
            <a:endParaRPr lang="cs-CZ" sz="2000" b="1" dirty="0">
              <a:solidFill>
                <a:schemeClr val="accent1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1"/>
                </a:solidFill>
              </a:rPr>
              <a:t>Programové preference </a:t>
            </a:r>
            <a:r>
              <a:rPr lang="cs-CZ" sz="2000" dirty="0"/>
              <a:t>– senioři by nejvíce ocenili </a:t>
            </a:r>
            <a:r>
              <a:rPr lang="cs-CZ" sz="2000" b="1" dirty="0">
                <a:solidFill>
                  <a:schemeClr val="accent1"/>
                </a:solidFill>
              </a:rPr>
              <a:t>rozhovory se zajímavými lidmi, medailonky známých osobností, historické pořady a místopisné a cestovatelské pořady</a:t>
            </a:r>
            <a:r>
              <a:rPr lang="cs-CZ" sz="2000" b="1" dirty="0" smtClean="0">
                <a:solidFill>
                  <a:schemeClr val="accent1"/>
                </a:solidFill>
              </a:rPr>
              <a:t>.</a:t>
            </a:r>
          </a:p>
          <a:p>
            <a:endParaRPr lang="cs-CZ" sz="2000" b="1" dirty="0">
              <a:solidFill>
                <a:schemeClr val="accent1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1"/>
                </a:solidFill>
              </a:rPr>
              <a:t>Zájem o stanici pro seniory by měla polovina dotázaných </a:t>
            </a:r>
            <a:r>
              <a:rPr lang="cs-CZ" sz="2000" dirty="0"/>
              <a:t>(poslech alespoň 1x týdně). Z toho pětina by poslouchala denně, čtvrtina několikrát týdně a 6 % zhruba 1x týdně. Ostatní uvádějí, že by ji poslouchali spíše příležitostně (35 %) nebo vůbec (15 </a:t>
            </a:r>
            <a:r>
              <a:rPr lang="cs-CZ" sz="2000" dirty="0" smtClean="0"/>
              <a:t>%).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3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Mapa značky – posluchač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86056" cy="4608512"/>
          </a:xfrm>
        </p:spPr>
        <p:txBody>
          <a:bodyPr/>
          <a:lstStyle/>
          <a:p>
            <a:r>
              <a:rPr lang="cs-CZ" u="sng" dirty="0"/>
              <a:t>Jaký je posluchač</a:t>
            </a:r>
            <a:endParaRPr lang="cs-CZ" dirty="0"/>
          </a:p>
          <a:p>
            <a:r>
              <a:rPr lang="cs-CZ" b="1" dirty="0"/>
              <a:t>Starší generace 75+ s úzkou vazbou na rodinu, omezená příležitost navazovat sociální kontakty, vyznává tradiční hodnoty, </a:t>
            </a:r>
            <a:r>
              <a:rPr lang="cs-CZ" b="1" dirty="0" smtClean="0"/>
              <a:t>usedlejší </a:t>
            </a:r>
            <a:r>
              <a:rPr lang="cs-CZ" b="1" dirty="0"/>
              <a:t>a konzervativní, rádio poslouchá zejména doma, nehledá podrobné zpravodajství a politické </a:t>
            </a:r>
            <a:r>
              <a:rPr lang="cs-CZ" b="1" dirty="0" smtClean="0"/>
              <a:t>diskuse</a:t>
            </a:r>
            <a:endParaRPr lang="cs-CZ" b="1" dirty="0"/>
          </a:p>
          <a:p>
            <a:r>
              <a:rPr lang="cs-CZ" b="1" dirty="0"/>
              <a:t> </a:t>
            </a:r>
          </a:p>
          <a:p>
            <a:r>
              <a:rPr lang="cs-CZ" u="sng" dirty="0"/>
              <a:t>Jaké hodnoty pro něj stanice představuje</a:t>
            </a:r>
            <a:endParaRPr lang="cs-CZ" dirty="0"/>
          </a:p>
          <a:p>
            <a:r>
              <a:rPr lang="cs-CZ" b="1" dirty="0"/>
              <a:t>Jistota, bezpečí, blízkost, nostalgie, porozumění, pohoda, partnerství, serióznost, </a:t>
            </a:r>
            <a:r>
              <a:rPr lang="cs-CZ" b="1" dirty="0" smtClean="0"/>
              <a:t>upřímnost</a:t>
            </a:r>
            <a:endParaRPr lang="cs-CZ" b="1" dirty="0"/>
          </a:p>
          <a:p>
            <a:r>
              <a:rPr lang="cs-CZ" b="1" dirty="0"/>
              <a:t> </a:t>
            </a:r>
          </a:p>
          <a:p>
            <a:r>
              <a:rPr lang="cs-CZ" u="sng" dirty="0"/>
              <a:t>Jak se díky značce cítí</a:t>
            </a:r>
            <a:endParaRPr lang="cs-CZ" dirty="0"/>
          </a:p>
          <a:p>
            <a:r>
              <a:rPr lang="cs-CZ" b="1" dirty="0" smtClean="0"/>
              <a:t>Není </a:t>
            </a:r>
            <a:r>
              <a:rPr lang="cs-CZ" b="1" dirty="0"/>
              <a:t>sám, </a:t>
            </a:r>
            <a:r>
              <a:rPr lang="cs-CZ" b="1" dirty="0" smtClean="0"/>
              <a:t>je </a:t>
            </a:r>
            <a:r>
              <a:rPr lang="cs-CZ" b="1" dirty="0"/>
              <a:t>v příjemné společnosti, </a:t>
            </a:r>
            <a:r>
              <a:rPr lang="cs-CZ" b="1" dirty="0" smtClean="0"/>
              <a:t>je </a:t>
            </a:r>
            <a:r>
              <a:rPr lang="cs-CZ" b="1" dirty="0"/>
              <a:t>v </a:t>
            </a:r>
            <a:r>
              <a:rPr lang="cs-CZ" b="1" dirty="0" smtClean="0"/>
              <a:t>klidu a pohodě, má </a:t>
            </a:r>
            <a:r>
              <a:rPr lang="cs-CZ" b="1" dirty="0"/>
              <a:t>dobrou náladu</a:t>
            </a:r>
            <a:r>
              <a:rPr lang="cs-CZ" b="1" dirty="0" smtClean="0"/>
              <a:t>, navozují se mu hezké životní vzpomínky</a:t>
            </a:r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3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Mapa značky – charakter stanice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196752"/>
            <a:ext cx="8014048" cy="4608512"/>
          </a:xfrm>
        </p:spPr>
        <p:txBody>
          <a:bodyPr/>
          <a:lstStyle/>
          <a:p>
            <a:r>
              <a:rPr lang="cs-CZ" u="sng" dirty="0"/>
              <a:t>Popis značky</a:t>
            </a:r>
            <a:endParaRPr lang="cs-CZ" dirty="0"/>
          </a:p>
          <a:p>
            <a:r>
              <a:rPr lang="cs-CZ" b="1" dirty="0"/>
              <a:t>Rádio pro nejstarší posluchače, kteří tráví většinu času doma. Je příjemně nostalgické, pohodové, bez náročných témat. Nahrazuje posluchačům omezený sociální kontakt. </a:t>
            </a:r>
            <a:r>
              <a:rPr lang="cs-CZ" b="1" dirty="0" smtClean="0"/>
              <a:t>Nabízí kombinaci živého vysílání a archivních pořadů.</a:t>
            </a:r>
            <a:endParaRPr lang="cs-CZ" b="1" dirty="0"/>
          </a:p>
          <a:p>
            <a:r>
              <a:rPr lang="cs-CZ" dirty="0"/>
              <a:t> </a:t>
            </a:r>
          </a:p>
          <a:p>
            <a:r>
              <a:rPr lang="cs-CZ" u="sng" dirty="0"/>
              <a:t>Typická témata</a:t>
            </a:r>
            <a:endParaRPr lang="cs-CZ" dirty="0"/>
          </a:p>
          <a:p>
            <a:r>
              <a:rPr lang="cs-CZ" b="1" dirty="0"/>
              <a:t>Příběhy zajímavých osobností, mezilidské vztahy, rodina, zdraví, historie, </a:t>
            </a:r>
            <a:r>
              <a:rPr lang="cs-CZ" b="1" dirty="0" smtClean="0"/>
              <a:t>věda, místopis</a:t>
            </a:r>
            <a:r>
              <a:rPr lang="cs-CZ" b="1" dirty="0"/>
              <a:t>, </a:t>
            </a:r>
            <a:r>
              <a:rPr lang="cs-CZ" b="1" dirty="0" smtClean="0"/>
              <a:t>humor, aktuální dění, počasí</a:t>
            </a:r>
            <a:endParaRPr lang="cs-CZ" b="1" dirty="0"/>
          </a:p>
          <a:p>
            <a:r>
              <a:rPr lang="cs-CZ" dirty="0"/>
              <a:t> </a:t>
            </a:r>
          </a:p>
          <a:p>
            <a:r>
              <a:rPr lang="cs-CZ" u="sng" dirty="0"/>
              <a:t>Typické formáty</a:t>
            </a:r>
            <a:endParaRPr lang="cs-CZ" dirty="0"/>
          </a:p>
          <a:p>
            <a:r>
              <a:rPr lang="cs-CZ" b="1" dirty="0" smtClean="0"/>
              <a:t>Rozhovory, medailonky, zábavné pořady, hudební pořady, četby</a:t>
            </a:r>
            <a:r>
              <a:rPr lang="cs-CZ" b="1" dirty="0"/>
              <a:t>, rozhlasová hry, </a:t>
            </a:r>
            <a:r>
              <a:rPr lang="cs-CZ" b="1" dirty="0" smtClean="0"/>
              <a:t>populárně-naučné pořady, magazíny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5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432048"/>
          </a:xfrm>
        </p:spPr>
        <p:txBody>
          <a:bodyPr/>
          <a:lstStyle/>
          <a:p>
            <a:r>
              <a:rPr lang="cs-CZ" dirty="0" smtClean="0"/>
              <a:t>Mapa značky – celkový pohled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5875"/>
            <a:ext cx="7992888" cy="5074912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9. 7. 2021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 Menger, Lenka Mahdalová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4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zech Tourism">
  <a:themeElements>
    <a:clrScheme name="Czech Radio">
      <a:dk1>
        <a:srgbClr val="000F37"/>
      </a:dk1>
      <a:lt1>
        <a:sysClr val="window" lastClr="FFFFFF"/>
      </a:lt1>
      <a:dk2>
        <a:srgbClr val="519FD7"/>
      </a:dk2>
      <a:lt2>
        <a:srgbClr val="DADAE2"/>
      </a:lt2>
      <a:accent1>
        <a:srgbClr val="000F37"/>
      </a:accent1>
      <a:accent2>
        <a:srgbClr val="519FD7"/>
      </a:accent2>
      <a:accent3>
        <a:srgbClr val="0058A9"/>
      </a:accent3>
      <a:accent4>
        <a:srgbClr val="A8CFEC"/>
      </a:accent4>
      <a:accent5>
        <a:srgbClr val="82879B"/>
      </a:accent5>
      <a:accent6>
        <a:srgbClr val="DADAE2"/>
      </a:accent6>
      <a:hlink>
        <a:srgbClr val="000F37"/>
      </a:hlink>
      <a:folHlink>
        <a:srgbClr val="878787"/>
      </a:folHlink>
    </a:clrScheme>
    <a:fontScheme name="Czech Touris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2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4"/>
        </a:solidFill>
      </a:spPr>
      <a:bodyPr wrap="square" lIns="90000" tIns="54000" rIns="90000" bIns="90000" rtlCol="0">
        <a:noAutofit/>
      </a:bodyPr>
      <a:lstStyle>
        <a:defPPr>
          <a:defRPr sz="16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Motiv sady Office">
  <a:themeElements>
    <a:clrScheme name="Median1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11.xml><?xml version="1.0" encoding="utf-8"?>
<a:theme xmlns:a="http://schemas.openxmlformats.org/drawingml/2006/main" name="10_Motiv sady Office">
  <a:themeElements>
    <a:clrScheme name="Median1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12.xml><?xml version="1.0" encoding="utf-8"?>
<a:theme xmlns:a="http://schemas.openxmlformats.org/drawingml/2006/main" name="11_Motiv sady Office">
  <a:themeElements>
    <a:clrScheme name="Median1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13.xml><?xml version="1.0" encoding="utf-8"?>
<a:theme xmlns:a="http://schemas.openxmlformats.org/drawingml/2006/main" name="12_Motiv sady Office">
  <a:themeElements>
    <a:clrScheme name="Median1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14.xml><?xml version="1.0" encoding="utf-8"?>
<a:theme xmlns:a="http://schemas.openxmlformats.org/drawingml/2006/main" name="1_MEDIAN 2018">
  <a:themeElements>
    <a:clrScheme name="MEDIAN2018">
      <a:dk1>
        <a:srgbClr val="3F3F3F"/>
      </a:dk1>
      <a:lt1>
        <a:srgbClr val="FFFFFF"/>
      </a:lt1>
      <a:dk2>
        <a:srgbClr val="6F6F6F"/>
      </a:dk2>
      <a:lt2>
        <a:srgbClr val="0F65A6"/>
      </a:lt2>
      <a:accent1>
        <a:srgbClr val="AF4248"/>
      </a:accent1>
      <a:accent2>
        <a:srgbClr val="F2AA5D"/>
      </a:accent2>
      <a:accent3>
        <a:srgbClr val="EFC258"/>
      </a:accent3>
      <a:accent4>
        <a:srgbClr val="1A936F"/>
      </a:accent4>
      <a:accent5>
        <a:srgbClr val="086788"/>
      </a:accent5>
      <a:accent6>
        <a:srgbClr val="5E5D85"/>
      </a:accent6>
      <a:hlink>
        <a:srgbClr val="44546A"/>
      </a:hlink>
      <a:folHlink>
        <a:srgbClr val="6E83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71C54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823838"/>
    </a:custClr>
    <a:custClr name="Custom Color 2">
      <a:srgbClr val="AF4248"/>
    </a:custClr>
    <a:custClr name="Custom Color 3">
      <a:srgbClr val="EA6967"/>
    </a:custClr>
    <a:custClr name="Custom Color 4">
      <a:srgbClr val="226C5E"/>
    </a:custClr>
    <a:custClr name="Custom Color 5">
      <a:srgbClr val="1A936F"/>
    </a:custClr>
    <a:custClr name="Custom Color 6">
      <a:srgbClr val="6BBA8B"/>
    </a:custClr>
    <a:custClr name="Custom Color 7">
      <a:srgbClr val="24516E"/>
    </a:custClr>
    <a:custClr name="Custom Color 8">
      <a:srgbClr val="086788"/>
    </a:custClr>
    <a:custClr name="Custom Color 9">
      <a:srgbClr val="4191B2"/>
    </a:custClr>
    <a:custClr name="Custom Color 10">
      <a:srgbClr val="F2AA5D"/>
    </a:custClr>
    <a:custClr name="Custom Color 11">
      <a:srgbClr val="EFC258"/>
    </a:custClr>
    <a:custClr name="Custom Color 12">
      <a:srgbClr val="D5D0C4"/>
    </a:custClr>
    <a:custClr name="Custom Color 13">
      <a:srgbClr val="424166"/>
    </a:custClr>
    <a:custClr name="Custom Color 14">
      <a:srgbClr val="5E5D8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MEDIAN 2018">
  <a:themeElements>
    <a:clrScheme name="MEDIAN2018">
      <a:dk1>
        <a:srgbClr val="3F3F3F"/>
      </a:dk1>
      <a:lt1>
        <a:srgbClr val="FFFFFF"/>
      </a:lt1>
      <a:dk2>
        <a:srgbClr val="6F6F6F"/>
      </a:dk2>
      <a:lt2>
        <a:srgbClr val="0F65A6"/>
      </a:lt2>
      <a:accent1>
        <a:srgbClr val="AF4248"/>
      </a:accent1>
      <a:accent2>
        <a:srgbClr val="F2AA5D"/>
      </a:accent2>
      <a:accent3>
        <a:srgbClr val="EFC258"/>
      </a:accent3>
      <a:accent4>
        <a:srgbClr val="1A936F"/>
      </a:accent4>
      <a:accent5>
        <a:srgbClr val="086788"/>
      </a:accent5>
      <a:accent6>
        <a:srgbClr val="5E5D85"/>
      </a:accent6>
      <a:hlink>
        <a:srgbClr val="44546A"/>
      </a:hlink>
      <a:folHlink>
        <a:srgbClr val="6E83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71C54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823838"/>
    </a:custClr>
    <a:custClr name="Custom Color 2">
      <a:srgbClr val="AF4248"/>
    </a:custClr>
    <a:custClr name="Custom Color 3">
      <a:srgbClr val="EA6967"/>
    </a:custClr>
    <a:custClr name="Custom Color 4">
      <a:srgbClr val="226C5E"/>
    </a:custClr>
    <a:custClr name="Custom Color 5">
      <a:srgbClr val="1A936F"/>
    </a:custClr>
    <a:custClr name="Custom Color 6">
      <a:srgbClr val="6BBA8B"/>
    </a:custClr>
    <a:custClr name="Custom Color 7">
      <a:srgbClr val="24516E"/>
    </a:custClr>
    <a:custClr name="Custom Color 8">
      <a:srgbClr val="086788"/>
    </a:custClr>
    <a:custClr name="Custom Color 9">
      <a:srgbClr val="4191B2"/>
    </a:custClr>
    <a:custClr name="Custom Color 10">
      <a:srgbClr val="F2AA5D"/>
    </a:custClr>
    <a:custClr name="Custom Color 11">
      <a:srgbClr val="EFC258"/>
    </a:custClr>
    <a:custClr name="Custom Color 12">
      <a:srgbClr val="D5D0C4"/>
    </a:custClr>
    <a:custClr name="Custom Color 13">
      <a:srgbClr val="424166"/>
    </a:custClr>
    <a:custClr name="Custom Color 14">
      <a:srgbClr val="5E5D8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3_MEDIAN 2018">
  <a:themeElements>
    <a:clrScheme name="MEDIAN2018">
      <a:dk1>
        <a:srgbClr val="3F3F3F"/>
      </a:dk1>
      <a:lt1>
        <a:srgbClr val="FFFFFF"/>
      </a:lt1>
      <a:dk2>
        <a:srgbClr val="6F6F6F"/>
      </a:dk2>
      <a:lt2>
        <a:srgbClr val="0F65A6"/>
      </a:lt2>
      <a:accent1>
        <a:srgbClr val="AF4248"/>
      </a:accent1>
      <a:accent2>
        <a:srgbClr val="F2AA5D"/>
      </a:accent2>
      <a:accent3>
        <a:srgbClr val="EFC258"/>
      </a:accent3>
      <a:accent4>
        <a:srgbClr val="1A936F"/>
      </a:accent4>
      <a:accent5>
        <a:srgbClr val="086788"/>
      </a:accent5>
      <a:accent6>
        <a:srgbClr val="5E5D85"/>
      </a:accent6>
      <a:hlink>
        <a:srgbClr val="44546A"/>
      </a:hlink>
      <a:folHlink>
        <a:srgbClr val="6E83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71C54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823838"/>
    </a:custClr>
    <a:custClr name="Custom Color 2">
      <a:srgbClr val="AF4248"/>
    </a:custClr>
    <a:custClr name="Custom Color 3">
      <a:srgbClr val="EA6967"/>
    </a:custClr>
    <a:custClr name="Custom Color 4">
      <a:srgbClr val="226C5E"/>
    </a:custClr>
    <a:custClr name="Custom Color 5">
      <a:srgbClr val="1A936F"/>
    </a:custClr>
    <a:custClr name="Custom Color 6">
      <a:srgbClr val="6BBA8B"/>
    </a:custClr>
    <a:custClr name="Custom Color 7">
      <a:srgbClr val="24516E"/>
    </a:custClr>
    <a:custClr name="Custom Color 8">
      <a:srgbClr val="086788"/>
    </a:custClr>
    <a:custClr name="Custom Color 9">
      <a:srgbClr val="4191B2"/>
    </a:custClr>
    <a:custClr name="Custom Color 10">
      <a:srgbClr val="F2AA5D"/>
    </a:custClr>
    <a:custClr name="Custom Color 11">
      <a:srgbClr val="EFC258"/>
    </a:custClr>
    <a:custClr name="Custom Color 12">
      <a:srgbClr val="D5D0C4"/>
    </a:custClr>
    <a:custClr name="Custom Color 13">
      <a:srgbClr val="424166"/>
    </a:custClr>
    <a:custClr name="Custom Color 14">
      <a:srgbClr val="5E5D8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Motiv sady Office">
  <a:themeElements>
    <a:clrScheme name="Median1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Median1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3.xml><?xml version="1.0" encoding="utf-8"?>
<a:theme xmlns:a="http://schemas.openxmlformats.org/drawingml/2006/main" name="2_Motiv sady Office">
  <a:themeElements>
    <a:clrScheme name="Median1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4.xml><?xml version="1.0" encoding="utf-8"?>
<a:theme xmlns:a="http://schemas.openxmlformats.org/drawingml/2006/main" name="3_Motiv sady Office">
  <a:themeElements>
    <a:clrScheme name="Median1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5.xml><?xml version="1.0" encoding="utf-8"?>
<a:theme xmlns:a="http://schemas.openxmlformats.org/drawingml/2006/main" name="4_Motiv sady Office">
  <a:themeElements>
    <a:clrScheme name="Median1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6.xml><?xml version="1.0" encoding="utf-8"?>
<a:theme xmlns:a="http://schemas.openxmlformats.org/drawingml/2006/main" name="5_Motiv sady Office">
  <a:themeElements>
    <a:clrScheme name="Median1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7.xml><?xml version="1.0" encoding="utf-8"?>
<a:theme xmlns:a="http://schemas.openxmlformats.org/drawingml/2006/main" name="6_Motiv sady Office">
  <a:themeElements>
    <a:clrScheme name="Median1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8.xml><?xml version="1.0" encoding="utf-8"?>
<a:theme xmlns:a="http://schemas.openxmlformats.org/drawingml/2006/main" name="7_Motiv sady Office">
  <a:themeElements>
    <a:clrScheme name="Median1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9.xml><?xml version="1.0" encoding="utf-8"?>
<a:theme xmlns:a="http://schemas.openxmlformats.org/drawingml/2006/main" name="8_Motiv sady Office">
  <a:themeElements>
    <a:clrScheme name="Median1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Override1.xml><?xml version="1.0" encoding="utf-8"?>
<a:themeOverride xmlns:a="http://schemas.openxmlformats.org/drawingml/2006/main">
  <a:clrScheme name="Vlastní 21">
    <a:dk1>
      <a:srgbClr val="2D292A"/>
    </a:dk1>
    <a:lt1>
      <a:srgbClr val="FFFFFF"/>
    </a:lt1>
    <a:dk2>
      <a:srgbClr val="A00046"/>
    </a:dk2>
    <a:lt2>
      <a:srgbClr val="848382"/>
    </a:lt2>
    <a:accent1>
      <a:srgbClr val="A00046"/>
    </a:accent1>
    <a:accent2>
      <a:srgbClr val="8AAEC4"/>
    </a:accent2>
    <a:accent3>
      <a:srgbClr val="F3863F"/>
    </a:accent3>
    <a:accent4>
      <a:srgbClr val="379F7A"/>
    </a:accent4>
    <a:accent5>
      <a:srgbClr val="AC9E24"/>
    </a:accent5>
    <a:accent6>
      <a:srgbClr val="805841"/>
    </a:accent6>
    <a:hlink>
      <a:srgbClr val="A00046"/>
    </a:hlink>
    <a:folHlink>
      <a:srgbClr val="A00046"/>
    </a:folHlink>
  </a:clrScheme>
  <a:fontScheme name="Vlastní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25418</TotalTime>
  <Words>2310</Words>
  <Application>Microsoft Office PowerPoint</Application>
  <PresentationFormat>Předvádění na obrazovce (4:3)</PresentationFormat>
  <Paragraphs>287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17</vt:i4>
      </vt:variant>
      <vt:variant>
        <vt:lpstr>Nadpisy snímků</vt:lpstr>
      </vt:variant>
      <vt:variant>
        <vt:i4>32</vt:i4>
      </vt:variant>
    </vt:vector>
  </HeadingPairs>
  <TitlesOfParts>
    <vt:vector size="54" baseType="lpstr">
      <vt:lpstr>Arial</vt:lpstr>
      <vt:lpstr>Calibri</vt:lpstr>
      <vt:lpstr>Segoe UI</vt:lpstr>
      <vt:lpstr>Times New Roman</vt:lpstr>
      <vt:lpstr>Wingdings</vt:lpstr>
      <vt:lpstr>Czech Tourism</vt:lpstr>
      <vt:lpstr>1_Motiv sady Office</vt:lpstr>
      <vt:lpstr>2_Motiv sady Office</vt:lpstr>
      <vt:lpstr>3_Motiv sady Office</vt:lpstr>
      <vt:lpstr>4_Motiv sady Office</vt:lpstr>
      <vt:lpstr>5_Motiv sady Office</vt:lpstr>
      <vt:lpstr>6_Motiv sady Office</vt:lpstr>
      <vt:lpstr>7_Motiv sady Office</vt:lpstr>
      <vt:lpstr>8_Motiv sady Office</vt:lpstr>
      <vt:lpstr>9_Motiv sady Office</vt:lpstr>
      <vt:lpstr>10_Motiv sady Office</vt:lpstr>
      <vt:lpstr>11_Motiv sady Office</vt:lpstr>
      <vt:lpstr>12_Motiv sady Office</vt:lpstr>
      <vt:lpstr>1_MEDIAN 2018</vt:lpstr>
      <vt:lpstr>2_MEDIAN 2018</vt:lpstr>
      <vt:lpstr>3_MEDIAN 2018</vt:lpstr>
      <vt:lpstr>16_Motiv sady Office</vt:lpstr>
      <vt:lpstr>Vysílání ČRo pro seniory  – základní charakteristika (mapa značky, program, název, claim, rozpočet) </vt:lpstr>
      <vt:lpstr>Proč vysílání ČRo pro seniory? Zadání – finance</vt:lpstr>
      <vt:lpstr>Proč stanice pro seniory vzniká v gesci RV ČRo?</vt:lpstr>
      <vt:lpstr>Pracovní motto + premisa + termín startu</vt:lpstr>
      <vt:lpstr>Parametry výzkumu</vt:lpstr>
      <vt:lpstr>Hlavní zjištění výzkumu I.</vt:lpstr>
      <vt:lpstr>Mapa značky – posluchač</vt:lpstr>
      <vt:lpstr>Mapa značky – charakter stanice</vt:lpstr>
      <vt:lpstr>Mapa značky – celkový pohled</vt:lpstr>
      <vt:lpstr>Cílová skupina – stručný souhrn</vt:lpstr>
      <vt:lpstr>Tváře stanice – znělková grafika + vizuály</vt:lpstr>
      <vt:lpstr>Tváře stanice – TOMÁŠ TÖPFER</vt:lpstr>
      <vt:lpstr>Tváře stanice – DANA SYSLOVÁ</vt:lpstr>
      <vt:lpstr>Tváře stanice – TOMÁŠ TÖPFER</vt:lpstr>
      <vt:lpstr>Personální zajištění</vt:lpstr>
      <vt:lpstr>Hlavní zjištění výzkumu II.</vt:lpstr>
      <vt:lpstr>Hodnocení vhodnosti názvů stanice pro seniorské rádio</vt:lpstr>
      <vt:lpstr>Hodnocení vhodnosti sloganů stanice pro seniorské rádio</vt:lpstr>
      <vt:lpstr>Název a claim + znělková grafika a teaser</vt:lpstr>
      <vt:lpstr>Hudební preference – žánr</vt:lpstr>
      <vt:lpstr>Hudební program + hudební smyčka – ukázka</vt:lpstr>
      <vt:lpstr>Programové preference – druhy pořadů</vt:lpstr>
      <vt:lpstr>Programové schéma – struktura vysílání</vt:lpstr>
      <vt:lpstr>Programové schéma – struktura vysílání</vt:lpstr>
      <vt:lpstr>Programové schéma – struktura vysílání</vt:lpstr>
      <vt:lpstr>Programové schéma – struktura vysílání</vt:lpstr>
      <vt:lpstr>Programové schéma – struktura vysílání</vt:lpstr>
      <vt:lpstr>Programové schéma – struktura vysílání</vt:lpstr>
      <vt:lpstr>Programové schéma – struktura vysílání</vt:lpstr>
      <vt:lpstr>Web a sociální sítě + distribuce + dislokace</vt:lpstr>
      <vt:lpstr>Rozpočet – náklady</vt:lpstr>
      <vt:lpstr>Prezentace aplikace PowerPoint</vt:lpstr>
    </vt:vector>
  </TitlesOfParts>
  <Company>ČRo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Sukkari Magida</dc:creator>
  <cp:lastModifiedBy>Menger Jan</cp:lastModifiedBy>
  <cp:revision>1390</cp:revision>
  <cp:lastPrinted>2019-02-25T14:37:19Z</cp:lastPrinted>
  <dcterms:created xsi:type="dcterms:W3CDTF">2012-10-09T11:29:31Z</dcterms:created>
  <dcterms:modified xsi:type="dcterms:W3CDTF">2021-07-12T05:12:42Z</dcterms:modified>
</cp:coreProperties>
</file>